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60" r:id="rId3"/>
    <p:sldId id="264" r:id="rId4"/>
    <p:sldId id="265" r:id="rId5"/>
    <p:sldId id="259" r:id="rId6"/>
    <p:sldId id="266" r:id="rId7"/>
    <p:sldId id="267" r:id="rId8"/>
    <p:sldId id="261" r:id="rId9"/>
    <p:sldId id="262" r:id="rId10"/>
    <p:sldId id="263" r:id="rId11"/>
    <p:sldId id="268" r:id="rId12"/>
    <p:sldId id="269" r:id="rId13"/>
    <p:sldId id="270" r:id="rId14"/>
    <p:sldId id="271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8579" autoAdjust="0"/>
  </p:normalViewPr>
  <p:slideViewPr>
    <p:cSldViewPr>
      <p:cViewPr varScale="1">
        <p:scale>
          <a:sx n="73" d="100"/>
          <a:sy n="73" d="100"/>
        </p:scale>
        <p:origin x="-129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1F335-19CD-4418-ACA5-77C86BFCADE3}" type="datetimeFigureOut">
              <a:rPr lang="ru-RU" smtClean="0"/>
              <a:t>23.04.2013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DB38A-033C-4234-9C93-F33EE25F75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09136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1F335-19CD-4418-ACA5-77C86BFCADE3}" type="datetimeFigureOut">
              <a:rPr lang="ru-RU" smtClean="0"/>
              <a:t>23.04.2013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DB38A-033C-4234-9C93-F33EE25F75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99221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1F335-19CD-4418-ACA5-77C86BFCADE3}" type="datetimeFigureOut">
              <a:rPr lang="ru-RU" smtClean="0"/>
              <a:t>23.04.2013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DB38A-033C-4234-9C93-F33EE25F75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02551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1F335-19CD-4418-ACA5-77C86BFCADE3}" type="datetimeFigureOut">
              <a:rPr lang="ru-RU" smtClean="0"/>
              <a:t>23.04.2013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DB38A-033C-4234-9C93-F33EE25F75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8720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1F335-19CD-4418-ACA5-77C86BFCADE3}" type="datetimeFigureOut">
              <a:rPr lang="ru-RU" smtClean="0"/>
              <a:t>23.04.2013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DB38A-033C-4234-9C93-F33EE25F75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07454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1F335-19CD-4418-ACA5-77C86BFCADE3}" type="datetimeFigureOut">
              <a:rPr lang="ru-RU" smtClean="0"/>
              <a:t>23.04.2013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DB38A-033C-4234-9C93-F33EE25F75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14101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1F335-19CD-4418-ACA5-77C86BFCADE3}" type="datetimeFigureOut">
              <a:rPr lang="ru-RU" smtClean="0"/>
              <a:t>23.04.2013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DB38A-033C-4234-9C93-F33EE25F75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3547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1F335-19CD-4418-ACA5-77C86BFCADE3}" type="datetimeFigureOut">
              <a:rPr lang="ru-RU" smtClean="0"/>
              <a:t>23.04.2013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DB38A-033C-4234-9C93-F33EE25F75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97750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1F335-19CD-4418-ACA5-77C86BFCADE3}" type="datetimeFigureOut">
              <a:rPr lang="ru-RU" smtClean="0"/>
              <a:t>23.04.2013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DB38A-033C-4234-9C93-F33EE25F75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9796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1F335-19CD-4418-ACA5-77C86BFCADE3}" type="datetimeFigureOut">
              <a:rPr lang="ru-RU" smtClean="0"/>
              <a:t>23.04.2013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DB38A-033C-4234-9C93-F33EE25F75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50094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1F335-19CD-4418-ACA5-77C86BFCADE3}" type="datetimeFigureOut">
              <a:rPr lang="ru-RU" smtClean="0"/>
              <a:t>23.04.2013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DB38A-033C-4234-9C93-F33EE25F75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23519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gGrid">
          <a:fgClr>
            <a:schemeClr val="tx2">
              <a:lumMod val="40000"/>
              <a:lumOff val="6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61F335-19CD-4418-ACA5-77C86BFCADE3}" type="datetimeFigureOut">
              <a:rPr lang="ru-RU" smtClean="0"/>
              <a:t>23.04.2013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6DB38A-033C-4234-9C93-F33EE25F75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3353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946647"/>
          </a:xfrm>
        </p:spPr>
        <p:txBody>
          <a:bodyPr>
            <a:normAutofit/>
          </a:bodyPr>
          <a:lstStyle/>
          <a:p>
            <a:r>
              <a:rPr lang="ru-RU" sz="4800" b="1" kern="1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 Black"/>
              </a:rPr>
              <a:t>Комбінації</a:t>
            </a:r>
            <a:r>
              <a:rPr lang="ru-RU" sz="4800" b="1" kern="1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 Black"/>
              </a:rPr>
              <a:t> </a:t>
            </a:r>
            <a:r>
              <a:rPr lang="ru-RU" sz="4800" b="1" kern="1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 Black"/>
              </a:rPr>
              <a:t>многогранників</a:t>
            </a:r>
            <a:r>
              <a:rPr lang="ru-RU" sz="4800" b="1" kern="1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 Black"/>
              </a:rPr>
              <a:t> і </a:t>
            </a:r>
            <a:r>
              <a:rPr lang="ru-RU" sz="4800" b="1" kern="1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 Black"/>
              </a:rPr>
              <a:t>кулі</a:t>
            </a:r>
            <a:endParaRPr lang="ru-RU" sz="4800" b="1" kern="1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Arial Black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599217" y="5489848"/>
            <a:ext cx="2520280" cy="1368152"/>
          </a:xfrm>
        </p:spPr>
        <p:txBody>
          <a:bodyPr>
            <a:normAutofit/>
          </a:bodyPr>
          <a:lstStyle/>
          <a:p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Жукова</a:t>
            </a:r>
          </a:p>
          <a:p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11-А</a:t>
            </a:r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20" y="4941168"/>
            <a:ext cx="301720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000" i="1" dirty="0" smtClean="0"/>
              <a:t>Алгебра та Геометрія – єдині країни,де панують тиша і мир.</a:t>
            </a:r>
          </a:p>
          <a:p>
            <a:pPr algn="r"/>
            <a:r>
              <a:rPr lang="uk-UA" sz="2000" i="1" dirty="0" err="1" smtClean="0"/>
              <a:t>Аньєзі</a:t>
            </a:r>
            <a:r>
              <a:rPr lang="uk-UA" sz="2000" i="1" dirty="0" smtClean="0"/>
              <a:t> Марія </a:t>
            </a:r>
            <a:r>
              <a:rPr lang="uk-UA" sz="2000" i="1" dirty="0" err="1" smtClean="0"/>
              <a:t>Гаетана</a:t>
            </a:r>
            <a:endParaRPr lang="ru-RU" sz="2000" i="1" dirty="0"/>
          </a:p>
        </p:txBody>
      </p:sp>
    </p:spTree>
    <p:extLst>
      <p:ext uri="{BB962C8B-B14F-4D97-AF65-F5344CB8AC3E}">
        <p14:creationId xmlns:p14="http://schemas.microsoft.com/office/powerpoint/2010/main" val="36676154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Задача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507703"/>
            <a:ext cx="4474840" cy="4497363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uk-UA" dirty="0" smtClean="0"/>
              <a:t>В </a:t>
            </a:r>
            <a:r>
              <a:rPr lang="uk-UA" dirty="0"/>
              <a:t>основі піраміди лежить трикутник з кутами  і  </a:t>
            </a:r>
            <a:r>
              <a:rPr lang="uk-UA" dirty="0" err="1"/>
              <a:t>і</a:t>
            </a:r>
            <a:r>
              <a:rPr lang="uk-UA" dirty="0"/>
              <a:t> площею </a:t>
            </a:r>
            <a:r>
              <a:rPr lang="en-US" i="1" dirty="0"/>
              <a:t>S</a:t>
            </a:r>
            <a:r>
              <a:rPr lang="uk-UA" dirty="0"/>
              <a:t>. Усі бічні ребра піраміди утворюють з її висотою кут . Знайти площу по­верхні кулі, описаної навколо піраміди. Обчислити, якщо </a:t>
            </a:r>
            <a:r>
              <a:rPr lang="en-US" i="1" dirty="0"/>
              <a:t>S</a:t>
            </a:r>
            <a:r>
              <a:rPr lang="uk-UA" dirty="0"/>
              <a:t> = 36 см</a:t>
            </a:r>
            <a:r>
              <a:rPr lang="uk-UA" baseline="30000" dirty="0"/>
              <a:t>2</a:t>
            </a:r>
            <a:r>
              <a:rPr lang="uk-UA" dirty="0"/>
              <a:t>, = 60</a:t>
            </a:r>
            <a:r>
              <a:rPr lang="ru-RU" dirty="0"/>
              <a:t>º</a:t>
            </a:r>
            <a:r>
              <a:rPr lang="uk-UA" dirty="0"/>
              <a:t>, = 30</a:t>
            </a:r>
            <a:r>
              <a:rPr lang="ru-RU" dirty="0"/>
              <a:t>º, </a:t>
            </a:r>
            <a:r>
              <a:rPr lang="uk-UA" dirty="0"/>
              <a:t> = 45°. 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9212" y="1916832"/>
            <a:ext cx="3602271" cy="3679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996746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-243408"/>
            <a:ext cx="7848872" cy="1008112"/>
          </a:xfrm>
        </p:spPr>
        <p:txBody>
          <a:bodyPr/>
          <a:lstStyle/>
          <a:p>
            <a:r>
              <a:rPr lang="uk-UA" dirty="0" err="1" smtClean="0"/>
              <a:t>Розв</a:t>
            </a:r>
            <a:r>
              <a:rPr lang="en-US" dirty="0" smtClean="0"/>
              <a:t>’</a:t>
            </a:r>
            <a:r>
              <a:rPr lang="uk-UA" dirty="0" err="1" smtClean="0"/>
              <a:t>язок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620688"/>
            <a:ext cx="8568952" cy="6408712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uk-UA" dirty="0"/>
              <a:t>Нехай </a:t>
            </a:r>
            <a:r>
              <a:rPr lang="en-US" i="1" dirty="0"/>
              <a:t>S</a:t>
            </a:r>
            <a:r>
              <a:rPr lang="uk-UA" i="1" dirty="0"/>
              <a:t>АВС — </a:t>
            </a:r>
            <a:r>
              <a:rPr lang="uk-UA" dirty="0"/>
              <a:t>дана піраміда, </a:t>
            </a:r>
            <a:r>
              <a:rPr lang="en-US" i="1" dirty="0"/>
              <a:t>S</a:t>
            </a:r>
            <a:r>
              <a:rPr lang="en-US" i="1" baseline="-25000" dirty="0"/>
              <a:t>ABC</a:t>
            </a:r>
            <a:r>
              <a:rPr lang="en-US" dirty="0"/>
              <a:t> </a:t>
            </a:r>
            <a:r>
              <a:rPr lang="uk-UA" i="1" dirty="0"/>
              <a:t>= </a:t>
            </a:r>
            <a:r>
              <a:rPr lang="en-US" i="1" dirty="0"/>
              <a:t>S</a:t>
            </a:r>
            <a:r>
              <a:rPr lang="uk-UA" i="1" dirty="0"/>
              <a:t>,        САВ = , СВА = . </a:t>
            </a:r>
            <a:r>
              <a:rPr lang="uk-UA" dirty="0"/>
              <a:t>Проведемо висоту </a:t>
            </a:r>
            <a:r>
              <a:rPr lang="en-US" i="1" dirty="0"/>
              <a:t>SO </a:t>
            </a:r>
            <a:r>
              <a:rPr lang="uk-UA" dirty="0"/>
              <a:t>піраміди. Тоді </a:t>
            </a:r>
            <a:r>
              <a:rPr lang="uk-UA" i="1" dirty="0"/>
              <a:t>А</a:t>
            </a:r>
            <a:r>
              <a:rPr lang="en-US" i="1" dirty="0"/>
              <a:t>SO </a:t>
            </a:r>
            <a:r>
              <a:rPr lang="uk-UA" dirty="0"/>
              <a:t>= </a:t>
            </a:r>
            <a:r>
              <a:rPr lang="uk-UA" i="1" dirty="0"/>
              <a:t>В</a:t>
            </a:r>
            <a:r>
              <a:rPr lang="en-US" i="1" dirty="0"/>
              <a:t>SO </a:t>
            </a:r>
            <a:r>
              <a:rPr lang="uk-UA" dirty="0"/>
              <a:t>= </a:t>
            </a:r>
            <a:r>
              <a:rPr lang="uk-UA" i="1" dirty="0"/>
              <a:t>С</a:t>
            </a:r>
            <a:r>
              <a:rPr lang="en-US" i="1" dirty="0"/>
              <a:t>SO</a:t>
            </a:r>
            <a:r>
              <a:rPr lang="uk-UA" i="1" dirty="0"/>
              <a:t> = </a:t>
            </a:r>
            <a:r>
              <a:rPr lang="uk-UA" dirty="0"/>
              <a:t>. Нехай </a:t>
            </a:r>
            <a:r>
              <a:rPr lang="uk-UA" i="1" dirty="0"/>
              <a:t>О</a:t>
            </a:r>
            <a:r>
              <a:rPr lang="uk-UA" baseline="-25000" dirty="0"/>
              <a:t>1</a:t>
            </a:r>
            <a:r>
              <a:rPr lang="uk-UA" dirty="0"/>
              <a:t> - центр кулі, описаної навколо піраміди. </a:t>
            </a:r>
            <a:endParaRPr lang="ru-RU" dirty="0"/>
          </a:p>
          <a:p>
            <a:pPr marL="0" indent="0" algn="ctr">
              <a:buNone/>
            </a:pPr>
            <a:r>
              <a:rPr lang="uk-UA" dirty="0"/>
              <a:t>Площу поверхні кулі (сфери) знаходимо за форму­лою: </a:t>
            </a:r>
            <a:endParaRPr lang="ru-RU" i="1" dirty="0" smtClean="0"/>
          </a:p>
          <a:p>
            <a:pPr marL="0" indent="0" algn="ctr">
              <a:buNone/>
            </a:pPr>
            <a:r>
              <a:rPr lang="en-US" i="1" dirty="0" smtClean="0"/>
              <a:t>S</a:t>
            </a:r>
            <a:r>
              <a:rPr lang="uk-UA" i="1" baseline="-25000" dirty="0" err="1"/>
              <a:t>сф</a:t>
            </a:r>
            <a:r>
              <a:rPr lang="uk-UA" dirty="0"/>
              <a:t> = 4 </a:t>
            </a:r>
            <a:r>
              <a:rPr lang="en-US" i="1" dirty="0"/>
              <a:t>R</a:t>
            </a:r>
            <a:r>
              <a:rPr lang="ru-RU" baseline="30000" dirty="0"/>
              <a:t>2</a:t>
            </a:r>
            <a:r>
              <a:rPr lang="ru-RU" dirty="0"/>
              <a:t>, </a:t>
            </a:r>
            <a:r>
              <a:rPr lang="uk-UA" dirty="0"/>
              <a:t>де </a:t>
            </a:r>
            <a:r>
              <a:rPr lang="en-US" i="1" dirty="0"/>
              <a:t>R</a:t>
            </a:r>
            <a:r>
              <a:rPr lang="uk-UA" dirty="0"/>
              <a:t> = </a:t>
            </a:r>
            <a:r>
              <a:rPr lang="en-US" i="1" dirty="0"/>
              <a:t>O</a:t>
            </a:r>
            <a:r>
              <a:rPr lang="ru-RU" baseline="-25000" dirty="0"/>
              <a:t>1</a:t>
            </a:r>
            <a:r>
              <a:rPr lang="en-US" i="1" dirty="0"/>
              <a:t>S</a:t>
            </a:r>
            <a:r>
              <a:rPr lang="uk-UA" dirty="0"/>
              <a:t> — її радіус.</a:t>
            </a:r>
            <a:endParaRPr lang="ru-RU" dirty="0"/>
          </a:p>
          <a:p>
            <a:pPr marL="0" indent="0" algn="ctr">
              <a:buNone/>
            </a:pPr>
            <a:r>
              <a:rPr lang="uk-UA" dirty="0"/>
              <a:t>Покажемо, що центр кулі лежить на прямій </a:t>
            </a:r>
            <a:r>
              <a:rPr lang="en-US" i="1" dirty="0"/>
              <a:t>SO</a:t>
            </a:r>
            <a:r>
              <a:rPr lang="uk-UA" i="1" dirty="0"/>
              <a:t>. </a:t>
            </a:r>
            <a:r>
              <a:rPr lang="uk-UA" dirty="0"/>
              <a:t>Прямокутні трикутники </a:t>
            </a:r>
            <a:r>
              <a:rPr lang="uk-UA" i="1" dirty="0"/>
              <a:t>А</a:t>
            </a:r>
            <a:r>
              <a:rPr lang="en-US" i="1" dirty="0"/>
              <a:t>S</a:t>
            </a:r>
            <a:r>
              <a:rPr lang="uk-UA" i="1" dirty="0"/>
              <a:t>О, В</a:t>
            </a:r>
            <a:r>
              <a:rPr lang="en-US" i="1" dirty="0"/>
              <a:t>S</a:t>
            </a:r>
            <a:r>
              <a:rPr lang="uk-UA" i="1" dirty="0"/>
              <a:t>0, С</a:t>
            </a:r>
            <a:r>
              <a:rPr lang="en-US" i="1" dirty="0"/>
              <a:t>S</a:t>
            </a:r>
            <a:r>
              <a:rPr lang="uk-UA" i="1" dirty="0"/>
              <a:t>О </a:t>
            </a:r>
            <a:r>
              <a:rPr lang="uk-UA" dirty="0"/>
              <a:t>мають спільний катет </a:t>
            </a:r>
            <a:r>
              <a:rPr lang="en-US" i="1" dirty="0"/>
              <a:t>SO </a:t>
            </a:r>
            <a:r>
              <a:rPr lang="uk-UA" dirty="0"/>
              <a:t>і рівні гострі кути. Тому</a:t>
            </a:r>
            <a:r>
              <a:rPr lang="ru-RU" dirty="0"/>
              <a:t> ∆</a:t>
            </a:r>
            <a:r>
              <a:rPr lang="uk-UA" i="1" dirty="0"/>
              <a:t>А</a:t>
            </a:r>
            <a:r>
              <a:rPr lang="en-US" i="1" dirty="0"/>
              <a:t>SO </a:t>
            </a:r>
            <a:r>
              <a:rPr lang="uk-UA" i="1" dirty="0"/>
              <a:t>= </a:t>
            </a:r>
            <a:r>
              <a:rPr lang="ru-RU" i="1" dirty="0"/>
              <a:t>∆</a:t>
            </a:r>
            <a:r>
              <a:rPr lang="uk-UA" i="1" dirty="0"/>
              <a:t>В</a:t>
            </a:r>
            <a:r>
              <a:rPr lang="en-US" i="1" dirty="0"/>
              <a:t>SO </a:t>
            </a:r>
            <a:r>
              <a:rPr lang="uk-UA" i="1" dirty="0"/>
              <a:t>= </a:t>
            </a:r>
            <a:r>
              <a:rPr lang="ru-RU" i="1" dirty="0"/>
              <a:t>∆</a:t>
            </a:r>
            <a:r>
              <a:rPr lang="uk-UA" i="1" dirty="0"/>
              <a:t>С</a:t>
            </a:r>
            <a:r>
              <a:rPr lang="en-US" i="1" dirty="0"/>
              <a:t>S</a:t>
            </a:r>
            <a:r>
              <a:rPr lang="uk-UA" i="1" dirty="0"/>
              <a:t>О, </a:t>
            </a:r>
            <a:r>
              <a:rPr lang="uk-UA" dirty="0"/>
              <a:t>звідки випливає, що </a:t>
            </a:r>
            <a:r>
              <a:rPr lang="uk-UA" i="1" dirty="0"/>
              <a:t>ОА </a:t>
            </a:r>
            <a:r>
              <a:rPr lang="uk-UA" dirty="0"/>
              <a:t>= </a:t>
            </a:r>
            <a:r>
              <a:rPr lang="uk-UA" i="1" dirty="0"/>
              <a:t>ОВ </a:t>
            </a:r>
            <a:r>
              <a:rPr lang="uk-UA" dirty="0"/>
              <a:t>= </a:t>
            </a:r>
            <a:r>
              <a:rPr lang="uk-UA" i="1" dirty="0"/>
              <a:t>ОС, </a:t>
            </a:r>
            <a:r>
              <a:rPr lang="uk-UA" dirty="0"/>
              <a:t>тобто точка </a:t>
            </a:r>
            <a:r>
              <a:rPr lang="uk-UA" i="1" dirty="0"/>
              <a:t>О </a:t>
            </a:r>
            <a:r>
              <a:rPr lang="uk-UA" dirty="0"/>
              <a:t>є центром кола, описаного навколо трикутника </a:t>
            </a:r>
            <a:r>
              <a:rPr lang="uk-UA" i="1" dirty="0"/>
              <a:t>АВС. </a:t>
            </a:r>
            <a:r>
              <a:rPr lang="uk-UA" dirty="0"/>
              <a:t>Оскільки </a:t>
            </a:r>
            <a:r>
              <a:rPr lang="uk-UA" i="1" dirty="0"/>
              <a:t>О</a:t>
            </a:r>
            <a:r>
              <a:rPr lang="ru-RU" baseline="-25000" dirty="0"/>
              <a:t>1</a:t>
            </a:r>
            <a:r>
              <a:rPr lang="uk-UA" i="1" dirty="0"/>
              <a:t>А = О</a:t>
            </a:r>
            <a:r>
              <a:rPr lang="ru-RU" baseline="-25000" dirty="0"/>
              <a:t>1</a:t>
            </a:r>
            <a:r>
              <a:rPr lang="uk-UA" i="1" dirty="0"/>
              <a:t>В = О</a:t>
            </a:r>
            <a:r>
              <a:rPr lang="ru-RU" baseline="-25000" dirty="0"/>
              <a:t>1</a:t>
            </a:r>
            <a:r>
              <a:rPr lang="uk-UA" i="1" dirty="0"/>
              <a:t>С = </a:t>
            </a:r>
            <a:r>
              <a:rPr lang="en-US" i="1" dirty="0"/>
              <a:t>R</a:t>
            </a:r>
            <a:r>
              <a:rPr lang="uk-UA" i="1" dirty="0"/>
              <a:t>, </a:t>
            </a:r>
            <a:r>
              <a:rPr lang="uk-UA" dirty="0"/>
              <a:t>то проекції похилих </a:t>
            </a:r>
            <a:r>
              <a:rPr lang="uk-UA" i="1" dirty="0"/>
              <a:t>О</a:t>
            </a:r>
            <a:r>
              <a:rPr lang="ru-RU" baseline="-25000" dirty="0"/>
              <a:t>1</a:t>
            </a:r>
            <a:r>
              <a:rPr lang="uk-UA" i="1" dirty="0"/>
              <a:t>А</a:t>
            </a:r>
            <a:r>
              <a:rPr lang="uk-UA" dirty="0"/>
              <a:t>, </a:t>
            </a:r>
            <a:r>
              <a:rPr lang="uk-UA" i="1" dirty="0"/>
              <a:t>О</a:t>
            </a:r>
            <a:r>
              <a:rPr lang="ru-RU" baseline="-25000" dirty="0"/>
              <a:t>1</a:t>
            </a:r>
            <a:r>
              <a:rPr lang="uk-UA" i="1" dirty="0"/>
              <a:t>В </a:t>
            </a:r>
            <a:r>
              <a:rPr lang="uk-UA" dirty="0"/>
              <a:t>і </a:t>
            </a:r>
            <a:r>
              <a:rPr lang="en-US" i="1" dirty="0"/>
              <a:t>O</a:t>
            </a:r>
            <a:r>
              <a:rPr lang="ru-RU" baseline="-25000" dirty="0"/>
              <a:t>1</a:t>
            </a:r>
            <a:r>
              <a:rPr lang="uk-UA" i="1" dirty="0"/>
              <a:t>С</a:t>
            </a:r>
            <a:r>
              <a:rPr lang="uk-UA" dirty="0"/>
              <a:t> на площину </a:t>
            </a:r>
            <a:r>
              <a:rPr lang="uk-UA" i="1" dirty="0"/>
              <a:t>АВС </a:t>
            </a:r>
            <a:r>
              <a:rPr lang="uk-UA" dirty="0"/>
              <a:t>рівні між собою.</a:t>
            </a:r>
            <a:endParaRPr lang="ru-RU" dirty="0"/>
          </a:p>
          <a:p>
            <a:pPr marL="0" indent="0" algn="ctr">
              <a:buNone/>
            </a:pPr>
            <a:r>
              <a:rPr lang="uk-UA" dirty="0"/>
              <a:t>Це означає, що проекція точки </a:t>
            </a:r>
            <a:r>
              <a:rPr lang="uk-UA" i="1" dirty="0"/>
              <a:t>О</a:t>
            </a:r>
            <a:r>
              <a:rPr lang="ru-RU" baseline="-25000" dirty="0"/>
              <a:t>1</a:t>
            </a:r>
            <a:r>
              <a:rPr lang="uk-UA" dirty="0"/>
              <a:t> на площину </a:t>
            </a:r>
            <a:r>
              <a:rPr lang="uk-UA" i="1" dirty="0"/>
              <a:t>АВС </a:t>
            </a:r>
            <a:r>
              <a:rPr lang="uk-UA" dirty="0"/>
              <a:t>рівновіддалена від точок </a:t>
            </a:r>
            <a:r>
              <a:rPr lang="uk-UA" i="1" dirty="0"/>
              <a:t>А, В </a:t>
            </a:r>
            <a:r>
              <a:rPr lang="uk-UA" dirty="0"/>
              <a:t>і</a:t>
            </a:r>
            <a:r>
              <a:rPr lang="uk-UA" i="1" dirty="0"/>
              <a:t> С, </a:t>
            </a:r>
            <a:r>
              <a:rPr lang="uk-UA" dirty="0"/>
              <a:t>тобто цією проек­цією є точка </a:t>
            </a:r>
            <a:r>
              <a:rPr lang="uk-UA" i="1" dirty="0"/>
              <a:t>О. </a:t>
            </a:r>
            <a:r>
              <a:rPr lang="uk-UA" dirty="0"/>
              <a:t>Оскільки проекціями точок </a:t>
            </a:r>
            <a:r>
              <a:rPr lang="en-US" i="1" dirty="0"/>
              <a:t>S</a:t>
            </a:r>
            <a:r>
              <a:rPr lang="uk-UA" dirty="0"/>
              <a:t> і </a:t>
            </a:r>
            <a:r>
              <a:rPr lang="uk-UA" i="1" dirty="0"/>
              <a:t>О</a:t>
            </a:r>
            <a:r>
              <a:rPr lang="ru-RU" baseline="-25000" dirty="0"/>
              <a:t>1</a:t>
            </a:r>
            <a:r>
              <a:rPr lang="uk-UA" dirty="0"/>
              <a:t> на площину </a:t>
            </a:r>
            <a:r>
              <a:rPr lang="uk-UA" i="1" dirty="0"/>
              <a:t>АВС </a:t>
            </a:r>
            <a:r>
              <a:rPr lang="uk-UA" dirty="0"/>
              <a:t>є одна і та сама точка </a:t>
            </a:r>
            <a:r>
              <a:rPr lang="uk-UA" i="1" dirty="0"/>
              <a:t>О, </a:t>
            </a:r>
            <a:r>
              <a:rPr lang="uk-UA" dirty="0"/>
              <a:t>то </a:t>
            </a:r>
            <a:r>
              <a:rPr lang="uk-UA" i="1" dirty="0"/>
              <a:t>О</a:t>
            </a:r>
            <a:r>
              <a:rPr lang="ru-RU" baseline="-25000" dirty="0"/>
              <a:t>1</a:t>
            </a:r>
            <a:r>
              <a:rPr lang="uk-UA" dirty="0"/>
              <a:t> нале­жить </a:t>
            </a:r>
            <a:r>
              <a:rPr lang="en-US" i="1" dirty="0"/>
              <a:t>SO</a:t>
            </a:r>
            <a:r>
              <a:rPr lang="uk-UA" i="1" dirty="0"/>
              <a:t>. </a:t>
            </a:r>
            <a:r>
              <a:rPr lang="uk-UA" dirty="0"/>
              <a:t>Оскільки відстані від точки </a:t>
            </a:r>
            <a:r>
              <a:rPr lang="uk-UA" i="1" dirty="0"/>
              <a:t>О</a:t>
            </a:r>
            <a:r>
              <a:rPr lang="uk-UA" baseline="-25000" dirty="0"/>
              <a:t>1</a:t>
            </a:r>
            <a:r>
              <a:rPr lang="uk-UA" dirty="0"/>
              <a:t> до кінців ребер піраміди рівні між собою, то центр кулі, описа­ної навколо даної піраміди, є точкою перетину пря­мої, що містить висоту піраміди, з площиною, яка перпендикулярна до одного з бічних ребер і прохо­дить через його середину</a:t>
            </a:r>
            <a:r>
              <a:rPr lang="uk-UA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062828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16632"/>
            <a:ext cx="9036496" cy="6741368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uk-UA" dirty="0" smtClean="0"/>
              <a:t>Нехай </a:t>
            </a:r>
            <a:r>
              <a:rPr lang="en-US" i="1" dirty="0" smtClean="0"/>
              <a:t>R</a:t>
            </a:r>
            <a:r>
              <a:rPr lang="uk-UA" dirty="0" smtClean="0"/>
              <a:t> = </a:t>
            </a:r>
            <a:r>
              <a:rPr lang="en-US" i="1" dirty="0" smtClean="0"/>
              <a:t>O</a:t>
            </a:r>
            <a:r>
              <a:rPr lang="ru-RU" baseline="-25000" dirty="0" smtClean="0"/>
              <a:t>1</a:t>
            </a:r>
            <a:r>
              <a:rPr lang="en-US" i="1" dirty="0" smtClean="0"/>
              <a:t>S</a:t>
            </a:r>
            <a:r>
              <a:rPr lang="uk-UA" dirty="0" smtClean="0"/>
              <a:t> = </a:t>
            </a:r>
            <a:r>
              <a:rPr lang="uk-UA" i="1" dirty="0" smtClean="0"/>
              <a:t>х. </a:t>
            </a:r>
            <a:r>
              <a:rPr lang="uk-UA" dirty="0" smtClean="0"/>
              <a:t>З точки </a:t>
            </a:r>
            <a:r>
              <a:rPr lang="uk-UA" i="1" dirty="0" smtClean="0"/>
              <a:t>О</a:t>
            </a:r>
            <a:r>
              <a:rPr lang="ru-RU" baseline="-25000" dirty="0" smtClean="0"/>
              <a:t>1</a:t>
            </a:r>
            <a:r>
              <a:rPr lang="uk-UA" dirty="0" smtClean="0"/>
              <a:t> проведемо перпен­дикуляр </a:t>
            </a:r>
            <a:r>
              <a:rPr lang="en-US" i="1" dirty="0" smtClean="0"/>
              <a:t>O</a:t>
            </a:r>
            <a:r>
              <a:rPr lang="ru-RU" baseline="-25000" dirty="0" smtClean="0"/>
              <a:t>1</a:t>
            </a:r>
            <a:r>
              <a:rPr lang="en-US" i="1" dirty="0" smtClean="0"/>
              <a:t>N</a:t>
            </a:r>
            <a:r>
              <a:rPr lang="uk-UA" dirty="0" smtClean="0"/>
              <a:t> до ребра </a:t>
            </a:r>
            <a:r>
              <a:rPr lang="en-US" i="1" dirty="0" smtClean="0"/>
              <a:t>S</a:t>
            </a:r>
            <a:r>
              <a:rPr lang="uk-UA" i="1" dirty="0" smtClean="0"/>
              <a:t>В. </a:t>
            </a:r>
            <a:r>
              <a:rPr lang="uk-UA" dirty="0" smtClean="0"/>
              <a:t>З трикутника </a:t>
            </a:r>
            <a:r>
              <a:rPr lang="en-US" i="1" dirty="0" smtClean="0"/>
              <a:t>O</a:t>
            </a:r>
            <a:r>
              <a:rPr lang="ru-RU" baseline="-25000" dirty="0" smtClean="0"/>
              <a:t>1</a:t>
            </a:r>
            <a:r>
              <a:rPr lang="en-US" i="1" dirty="0" smtClean="0"/>
              <a:t>SN</a:t>
            </a:r>
            <a:r>
              <a:rPr lang="uk-UA" dirty="0" smtClean="0"/>
              <a:t>:</a:t>
            </a:r>
            <a:r>
              <a:rPr lang="ru-RU" dirty="0" smtClean="0"/>
              <a:t> </a:t>
            </a:r>
          </a:p>
          <a:p>
            <a:pPr marL="0" indent="0" algn="ctr">
              <a:buNone/>
            </a:pPr>
            <a:r>
              <a:rPr lang="en-US" i="1" dirty="0" smtClean="0"/>
              <a:t>SN</a:t>
            </a:r>
            <a:r>
              <a:rPr lang="uk-UA" dirty="0" smtClean="0"/>
              <a:t> = </a:t>
            </a:r>
            <a:r>
              <a:rPr lang="uk-UA" i="1" dirty="0" smtClean="0"/>
              <a:t>О</a:t>
            </a:r>
            <a:r>
              <a:rPr lang="ru-RU" baseline="-25000" dirty="0" smtClean="0"/>
              <a:t>1</a:t>
            </a:r>
            <a:r>
              <a:rPr lang="en-US" i="1" dirty="0" smtClean="0"/>
              <a:t>S</a:t>
            </a:r>
            <a:r>
              <a:rPr lang="uk-UA" dirty="0" err="1" smtClean="0"/>
              <a:t>со</a:t>
            </a:r>
            <a:r>
              <a:rPr lang="en-US" dirty="0" smtClean="0"/>
              <a:t>s</a:t>
            </a:r>
            <a:r>
              <a:rPr lang="uk-UA" dirty="0" smtClean="0"/>
              <a:t>  = </a:t>
            </a:r>
            <a:r>
              <a:rPr lang="en-US" i="1" dirty="0" smtClean="0"/>
              <a:t>x</a:t>
            </a:r>
            <a:r>
              <a:rPr lang="en-US" dirty="0" smtClean="0"/>
              <a:t> </a:t>
            </a:r>
            <a:r>
              <a:rPr lang="uk-UA" dirty="0" err="1" smtClean="0"/>
              <a:t>со</a:t>
            </a:r>
            <a:r>
              <a:rPr lang="en-US" dirty="0" smtClean="0"/>
              <a:t>s</a:t>
            </a:r>
            <a:r>
              <a:rPr lang="uk-UA" dirty="0" smtClean="0"/>
              <a:t> .</a:t>
            </a:r>
            <a:endParaRPr lang="ru-RU" dirty="0" smtClean="0"/>
          </a:p>
          <a:p>
            <a:pPr marL="0" indent="0" algn="ctr">
              <a:buNone/>
            </a:pPr>
            <a:r>
              <a:rPr lang="uk-UA" dirty="0" smtClean="0"/>
              <a:t>Оскільки </a:t>
            </a:r>
            <a:r>
              <a:rPr lang="uk-UA" i="1" dirty="0" smtClean="0"/>
              <a:t>О</a:t>
            </a:r>
            <a:r>
              <a:rPr lang="ru-RU" baseline="-25000" dirty="0" smtClean="0"/>
              <a:t>1</a:t>
            </a:r>
            <a:r>
              <a:rPr lang="uk-UA" i="1" dirty="0" smtClean="0"/>
              <a:t>А</a:t>
            </a:r>
            <a:r>
              <a:rPr lang="uk-UA" dirty="0" smtClean="0"/>
              <a:t> = </a:t>
            </a:r>
            <a:r>
              <a:rPr lang="uk-UA" i="1" dirty="0" smtClean="0"/>
              <a:t>О</a:t>
            </a:r>
            <a:r>
              <a:rPr lang="ru-RU" baseline="-25000" dirty="0" smtClean="0"/>
              <a:t>1</a:t>
            </a:r>
            <a:r>
              <a:rPr lang="uk-UA" i="1" dirty="0" smtClean="0"/>
              <a:t>В, </a:t>
            </a:r>
            <a:r>
              <a:rPr lang="uk-UA" dirty="0" smtClean="0"/>
              <a:t>то </a:t>
            </a:r>
            <a:r>
              <a:rPr lang="en-US" i="1" dirty="0" smtClean="0"/>
              <a:t>SN</a:t>
            </a:r>
            <a:r>
              <a:rPr lang="uk-UA" dirty="0" smtClean="0"/>
              <a:t> = </a:t>
            </a:r>
            <a:r>
              <a:rPr lang="en-US" i="1" dirty="0" smtClean="0"/>
              <a:t>NB</a:t>
            </a:r>
            <a:r>
              <a:rPr lang="uk-UA" i="1" dirty="0" smtClean="0"/>
              <a:t>, </a:t>
            </a:r>
            <a:r>
              <a:rPr lang="uk-UA" dirty="0" smtClean="0"/>
              <a:t>а тому</a:t>
            </a:r>
            <a:r>
              <a:rPr lang="ru-RU" dirty="0" smtClean="0"/>
              <a:t> </a:t>
            </a:r>
          </a:p>
          <a:p>
            <a:pPr marL="0" indent="0" algn="ctr">
              <a:buNone/>
            </a:pPr>
            <a:r>
              <a:rPr lang="en-US" i="1" dirty="0" smtClean="0"/>
              <a:t>S</a:t>
            </a:r>
            <a:r>
              <a:rPr lang="uk-UA" i="1" dirty="0" smtClean="0"/>
              <a:t>В</a:t>
            </a:r>
            <a:r>
              <a:rPr lang="uk-UA" dirty="0" smtClean="0"/>
              <a:t> = 2</a:t>
            </a:r>
            <a:r>
              <a:rPr lang="en-US" i="1" dirty="0" smtClean="0"/>
              <a:t>SN</a:t>
            </a:r>
            <a:r>
              <a:rPr lang="uk-UA" dirty="0" smtClean="0"/>
              <a:t> = 2</a:t>
            </a:r>
            <a:r>
              <a:rPr lang="uk-UA" i="1" dirty="0" smtClean="0"/>
              <a:t>х</a:t>
            </a:r>
            <a:r>
              <a:rPr lang="uk-UA" dirty="0" smtClean="0"/>
              <a:t>со</a:t>
            </a:r>
            <a:r>
              <a:rPr lang="en-US" dirty="0" smtClean="0"/>
              <a:t>s</a:t>
            </a:r>
            <a:r>
              <a:rPr lang="uk-UA" dirty="0" smtClean="0"/>
              <a:t> .</a:t>
            </a:r>
            <a:endParaRPr lang="ru-RU" dirty="0" smtClean="0"/>
          </a:p>
          <a:p>
            <a:pPr marL="0" indent="0" algn="ctr">
              <a:buNone/>
            </a:pPr>
            <a:r>
              <a:rPr lang="uk-UA" dirty="0" smtClean="0"/>
              <a:t>З прямокутного трикутника </a:t>
            </a:r>
            <a:r>
              <a:rPr lang="en-US" i="1" dirty="0" smtClean="0"/>
              <a:t>S</a:t>
            </a:r>
            <a:r>
              <a:rPr lang="uk-UA" i="1" dirty="0" smtClean="0"/>
              <a:t>ОВ:</a:t>
            </a:r>
            <a:endParaRPr lang="ru-RU" dirty="0" smtClean="0"/>
          </a:p>
          <a:p>
            <a:pPr marL="0" indent="0" algn="ctr">
              <a:buNone/>
            </a:pPr>
            <a:r>
              <a:rPr lang="uk-UA" i="1" dirty="0" smtClean="0"/>
              <a:t>ОВ = </a:t>
            </a:r>
            <a:r>
              <a:rPr lang="en-US" i="1" dirty="0" smtClean="0"/>
              <a:t>SB s</a:t>
            </a:r>
            <a:r>
              <a:rPr lang="uk-UA" dirty="0" smtClean="0"/>
              <a:t>і</a:t>
            </a:r>
            <a:r>
              <a:rPr lang="en-US" dirty="0" smtClean="0"/>
              <a:t>n</a:t>
            </a:r>
            <a:r>
              <a:rPr lang="uk-UA" dirty="0" smtClean="0"/>
              <a:t>  = 2</a:t>
            </a:r>
            <a:r>
              <a:rPr lang="uk-UA" i="1" dirty="0" smtClean="0"/>
              <a:t>х </a:t>
            </a:r>
            <a:r>
              <a:rPr lang="uk-UA" dirty="0" err="1" smtClean="0"/>
              <a:t>со</a:t>
            </a:r>
            <a:r>
              <a:rPr lang="en-US" dirty="0" smtClean="0"/>
              <a:t>s</a:t>
            </a:r>
            <a:r>
              <a:rPr lang="uk-UA" dirty="0" smtClean="0"/>
              <a:t> </a:t>
            </a:r>
            <a:r>
              <a:rPr lang="en-US" dirty="0" smtClean="0"/>
              <a:t>s</a:t>
            </a:r>
            <a:r>
              <a:rPr lang="uk-UA" dirty="0" smtClean="0"/>
              <a:t>і</a:t>
            </a:r>
            <a:r>
              <a:rPr lang="en-US" dirty="0" smtClean="0"/>
              <a:t>n</a:t>
            </a:r>
            <a:r>
              <a:rPr lang="uk-UA" dirty="0" smtClean="0"/>
              <a:t>  = </a:t>
            </a:r>
            <a:r>
              <a:rPr lang="uk-UA" i="1" dirty="0" smtClean="0"/>
              <a:t>х</a:t>
            </a:r>
            <a:r>
              <a:rPr lang="uk-UA" dirty="0" smtClean="0"/>
              <a:t> </a:t>
            </a:r>
            <a:r>
              <a:rPr lang="en-US" dirty="0" smtClean="0"/>
              <a:t>s</a:t>
            </a:r>
            <a:r>
              <a:rPr lang="uk-UA" dirty="0" smtClean="0"/>
              <a:t>і</a:t>
            </a:r>
            <a:r>
              <a:rPr lang="en-US" dirty="0" smtClean="0"/>
              <a:t>n</a:t>
            </a:r>
            <a:r>
              <a:rPr lang="uk-UA" dirty="0" smtClean="0"/>
              <a:t>2 .</a:t>
            </a:r>
            <a:endParaRPr lang="ru-RU" dirty="0" smtClean="0"/>
          </a:p>
          <a:p>
            <a:pPr marL="0" indent="0" algn="ctr">
              <a:buNone/>
            </a:pPr>
            <a:r>
              <a:rPr lang="uk-UA" dirty="0" smtClean="0"/>
              <a:t>За наслідком з теореми синусів для трикутника </a:t>
            </a:r>
            <a:r>
              <a:rPr lang="uk-UA" i="1" dirty="0" smtClean="0"/>
              <a:t>АВС:</a:t>
            </a:r>
            <a:endParaRPr lang="ru-RU" dirty="0" smtClean="0"/>
          </a:p>
          <a:p>
            <a:pPr marL="0" indent="0" algn="ctr">
              <a:buNone/>
            </a:pPr>
            <a:r>
              <a:rPr lang="uk-UA" i="1" dirty="0" smtClean="0"/>
              <a:t>АС </a:t>
            </a:r>
            <a:r>
              <a:rPr lang="uk-UA" dirty="0" smtClean="0"/>
              <a:t>= 2</a:t>
            </a:r>
            <a:r>
              <a:rPr lang="en-US" i="1" dirty="0" smtClean="0"/>
              <a:t>x</a:t>
            </a:r>
            <a:r>
              <a:rPr lang="en-US" dirty="0" smtClean="0"/>
              <a:t> sin</a:t>
            </a:r>
            <a:r>
              <a:rPr lang="uk-UA" dirty="0" smtClean="0"/>
              <a:t>2 </a:t>
            </a:r>
            <a:r>
              <a:rPr lang="en-US" dirty="0" smtClean="0"/>
              <a:t>sin</a:t>
            </a:r>
            <a:r>
              <a:rPr lang="uk-UA" dirty="0" smtClean="0"/>
              <a:t> ,</a:t>
            </a:r>
            <a:endParaRPr lang="ru-RU" dirty="0" smtClean="0"/>
          </a:p>
          <a:p>
            <a:pPr marL="0" indent="0" algn="ctr">
              <a:buNone/>
            </a:pPr>
            <a:r>
              <a:rPr lang="uk-UA" dirty="0" smtClean="0"/>
              <a:t>ДС = 2</a:t>
            </a:r>
            <a:r>
              <a:rPr lang="en-US" i="1" dirty="0" smtClean="0"/>
              <a:t>x</a:t>
            </a:r>
            <a:r>
              <a:rPr lang="en-US" dirty="0" smtClean="0"/>
              <a:t> sin</a:t>
            </a:r>
            <a:r>
              <a:rPr lang="uk-UA" dirty="0" smtClean="0"/>
              <a:t>2 </a:t>
            </a:r>
            <a:r>
              <a:rPr lang="en-US" dirty="0" smtClean="0"/>
              <a:t>sin</a:t>
            </a:r>
            <a:r>
              <a:rPr lang="uk-UA" dirty="0" smtClean="0"/>
              <a:t> . </a:t>
            </a:r>
            <a:endParaRPr lang="ru-RU" dirty="0"/>
          </a:p>
          <a:p>
            <a:pPr marL="0" indent="0" algn="ctr">
              <a:buNone/>
            </a:pPr>
            <a:r>
              <a:rPr lang="uk-UA" dirty="0" smtClean="0"/>
              <a:t>Тоді: </a:t>
            </a:r>
            <a:r>
              <a:rPr lang="en-US" i="1" dirty="0" smtClean="0"/>
              <a:t>S</a:t>
            </a:r>
            <a:r>
              <a:rPr lang="uk-UA" i="1" dirty="0" smtClean="0"/>
              <a:t> = </a:t>
            </a:r>
            <a:r>
              <a:rPr lang="en-US" i="1" dirty="0" smtClean="0"/>
              <a:t>S</a:t>
            </a:r>
            <a:r>
              <a:rPr lang="en-US" i="1" baseline="-25000" dirty="0" smtClean="0"/>
              <a:t>ABC</a:t>
            </a:r>
            <a:r>
              <a:rPr lang="en-US" dirty="0" smtClean="0"/>
              <a:t> </a:t>
            </a:r>
            <a:r>
              <a:rPr lang="uk-UA" dirty="0" smtClean="0"/>
              <a:t>= АС∙ВС</a:t>
            </a:r>
            <a:r>
              <a:rPr lang="en-US" dirty="0" smtClean="0"/>
              <a:t>sin</a:t>
            </a:r>
            <a:r>
              <a:rPr lang="uk-UA" dirty="0" smtClean="0"/>
              <a:t>(180° –  – ) = </a:t>
            </a:r>
            <a:endParaRPr lang="ru-RU" dirty="0" smtClean="0"/>
          </a:p>
          <a:p>
            <a:pPr marL="0" indent="0" algn="ctr">
              <a:buNone/>
            </a:pPr>
            <a:r>
              <a:rPr lang="en-US" dirty="0" smtClean="0"/>
              <a:t>= </a:t>
            </a:r>
            <a:r>
              <a:rPr lang="uk-UA" dirty="0" smtClean="0"/>
              <a:t>2</a:t>
            </a:r>
            <a:r>
              <a:rPr lang="uk-UA" i="1" dirty="0" smtClean="0"/>
              <a:t>х</a:t>
            </a:r>
            <a:r>
              <a:rPr lang="en-US" dirty="0" smtClean="0"/>
              <a:t>sin</a:t>
            </a:r>
            <a:r>
              <a:rPr lang="uk-UA" dirty="0" smtClean="0"/>
              <a:t>2 </a:t>
            </a:r>
            <a:r>
              <a:rPr lang="en-US" dirty="0" smtClean="0"/>
              <a:t>sin</a:t>
            </a:r>
            <a:r>
              <a:rPr lang="uk-UA" dirty="0" smtClean="0"/>
              <a:t> ∙2</a:t>
            </a:r>
            <a:r>
              <a:rPr lang="en-US" i="1" dirty="0" err="1" smtClean="0"/>
              <a:t>x</a:t>
            </a:r>
            <a:r>
              <a:rPr lang="en-US" dirty="0" err="1" smtClean="0"/>
              <a:t>sin</a:t>
            </a:r>
            <a:r>
              <a:rPr lang="uk-UA" dirty="0" smtClean="0"/>
              <a:t>2 </a:t>
            </a:r>
            <a:r>
              <a:rPr lang="en-US" dirty="0" smtClean="0"/>
              <a:t>sin</a:t>
            </a:r>
            <a:r>
              <a:rPr lang="uk-UA" dirty="0" smtClean="0"/>
              <a:t> </a:t>
            </a:r>
            <a:r>
              <a:rPr lang="en-US" dirty="0" smtClean="0"/>
              <a:t>sin</a:t>
            </a:r>
            <a:r>
              <a:rPr lang="uk-UA" dirty="0" smtClean="0"/>
              <a:t>( + ) = 2</a:t>
            </a:r>
            <a:r>
              <a:rPr lang="en-US" i="1" dirty="0" smtClean="0"/>
              <a:t>x</a:t>
            </a:r>
            <a:r>
              <a:rPr lang="uk-UA" baseline="30000" dirty="0" smtClean="0"/>
              <a:t>2</a:t>
            </a:r>
            <a:r>
              <a:rPr lang="uk-UA" dirty="0" smtClean="0"/>
              <a:t> </a:t>
            </a:r>
            <a:r>
              <a:rPr lang="en-US" dirty="0" smtClean="0"/>
              <a:t>sin</a:t>
            </a:r>
            <a:r>
              <a:rPr lang="uk-UA" baseline="30000" dirty="0" smtClean="0"/>
              <a:t>2</a:t>
            </a:r>
            <a:r>
              <a:rPr lang="uk-UA" dirty="0" smtClean="0"/>
              <a:t>2 </a:t>
            </a:r>
            <a:r>
              <a:rPr lang="en-US" dirty="0" smtClean="0"/>
              <a:t>sin</a:t>
            </a:r>
            <a:r>
              <a:rPr lang="uk-UA" dirty="0" smtClean="0"/>
              <a:t> </a:t>
            </a:r>
            <a:r>
              <a:rPr lang="en-US" dirty="0" smtClean="0"/>
              <a:t>sin</a:t>
            </a:r>
            <a:r>
              <a:rPr lang="uk-UA" dirty="0" smtClean="0"/>
              <a:t> </a:t>
            </a:r>
            <a:r>
              <a:rPr lang="en-US" dirty="0" smtClean="0"/>
              <a:t>sin</a:t>
            </a:r>
            <a:r>
              <a:rPr lang="uk-UA" dirty="0" smtClean="0"/>
              <a:t>( + ), звідки</a:t>
            </a:r>
            <a:r>
              <a:rPr lang="en-US" dirty="0" smtClean="0"/>
              <a:t>  .</a:t>
            </a:r>
            <a:endParaRPr lang="ru-RU" dirty="0" smtClean="0"/>
          </a:p>
          <a:p>
            <a:pPr marL="0" indent="0" algn="ctr">
              <a:buNone/>
            </a:pPr>
            <a:r>
              <a:rPr lang="uk-UA" dirty="0" smtClean="0"/>
              <a:t>Отже, </a:t>
            </a:r>
            <a:r>
              <a:rPr lang="en-US" i="1" dirty="0" smtClean="0"/>
              <a:t>S</a:t>
            </a:r>
            <a:r>
              <a:rPr lang="uk-UA" i="1" baseline="-25000" dirty="0" err="1" smtClean="0"/>
              <a:t>сф</a:t>
            </a:r>
            <a:r>
              <a:rPr lang="uk-UA" baseline="-25000" dirty="0" smtClean="0"/>
              <a:t> </a:t>
            </a:r>
            <a:r>
              <a:rPr lang="uk-UA" dirty="0" smtClean="0"/>
              <a:t>= 4 </a:t>
            </a:r>
            <a:r>
              <a:rPr lang="en-US" dirty="0" smtClean="0"/>
              <a:t>R</a:t>
            </a:r>
            <a:r>
              <a:rPr lang="uk-UA" baseline="30000" dirty="0" smtClean="0"/>
              <a:t>2 </a:t>
            </a:r>
            <a:r>
              <a:rPr lang="uk-UA" dirty="0" smtClean="0"/>
              <a:t>= 4 </a:t>
            </a:r>
            <a:r>
              <a:rPr lang="en-US" i="1" dirty="0" smtClean="0"/>
              <a:t>x</a:t>
            </a:r>
            <a:r>
              <a:rPr lang="uk-UA" baseline="30000" dirty="0" smtClean="0"/>
              <a:t>2</a:t>
            </a:r>
            <a:r>
              <a:rPr lang="uk-UA" dirty="0" smtClean="0"/>
              <a:t> </a:t>
            </a:r>
            <a:r>
              <a:rPr lang="ru-RU" dirty="0" smtClean="0"/>
              <a:t>.</a:t>
            </a:r>
          </a:p>
          <a:p>
            <a:pPr marL="0" indent="0" algn="ctr">
              <a:buNone/>
            </a:pPr>
            <a:r>
              <a:rPr lang="uk-UA" dirty="0" smtClean="0"/>
              <a:t>Якщо </a:t>
            </a:r>
            <a:r>
              <a:rPr lang="en-US" i="1" dirty="0" smtClean="0"/>
              <a:t>S</a:t>
            </a:r>
            <a:r>
              <a:rPr lang="uk-UA" dirty="0" smtClean="0"/>
              <a:t> = 36 см</a:t>
            </a:r>
            <a:r>
              <a:rPr lang="uk-UA" baseline="30000" dirty="0" smtClean="0"/>
              <a:t>2</a:t>
            </a:r>
            <a:r>
              <a:rPr lang="uk-UA" dirty="0" smtClean="0"/>
              <a:t>, = 60</a:t>
            </a:r>
            <a:r>
              <a:rPr lang="ru-RU" dirty="0" smtClean="0"/>
              <a:t>º</a:t>
            </a:r>
            <a:r>
              <a:rPr lang="uk-UA" dirty="0" smtClean="0"/>
              <a:t>, = </a:t>
            </a:r>
            <a:r>
              <a:rPr lang="ru-RU" dirty="0" smtClean="0"/>
              <a:t>30º</a:t>
            </a:r>
            <a:r>
              <a:rPr lang="uk-UA" dirty="0" smtClean="0"/>
              <a:t>,  = 45°, то матимемо:</a:t>
            </a:r>
            <a:r>
              <a:rPr lang="ru-RU" dirty="0" smtClean="0"/>
              <a:t> </a:t>
            </a:r>
          </a:p>
          <a:p>
            <a:pPr marL="0" indent="0" algn="ctr">
              <a:buNone/>
            </a:pPr>
            <a:r>
              <a:rPr lang="en-US" i="1" dirty="0" smtClean="0"/>
              <a:t>S</a:t>
            </a:r>
            <a:r>
              <a:rPr lang="uk-UA" i="1" baseline="-25000" dirty="0" err="1" smtClean="0"/>
              <a:t>сф</a:t>
            </a:r>
            <a:r>
              <a:rPr lang="uk-UA" i="1" dirty="0" smtClean="0"/>
              <a:t> = </a:t>
            </a:r>
            <a:r>
              <a:rPr lang="uk-UA" dirty="0" smtClean="0"/>
              <a:t>9</a:t>
            </a:r>
            <a:r>
              <a:rPr lang="ru-RU" dirty="0" smtClean="0"/>
              <a:t>6</a:t>
            </a:r>
            <a:r>
              <a:rPr lang="en-US" dirty="0" smtClean="0"/>
              <a:t> </a:t>
            </a:r>
            <a:r>
              <a:rPr lang="uk-UA" i="1" dirty="0" smtClean="0"/>
              <a:t> </a:t>
            </a:r>
            <a:r>
              <a:rPr lang="uk-UA" dirty="0" smtClean="0"/>
              <a:t>(см</a:t>
            </a:r>
            <a:r>
              <a:rPr lang="uk-UA" baseline="30000" dirty="0" smtClean="0"/>
              <a:t>2</a:t>
            </a:r>
            <a:r>
              <a:rPr lang="uk-UA" dirty="0" smtClean="0"/>
              <a:t>). </a:t>
            </a:r>
            <a:endParaRPr lang="ru-RU" dirty="0" smtClean="0"/>
          </a:p>
          <a:p>
            <a:pPr marL="0" indent="0" algn="ctr">
              <a:buNone/>
            </a:pPr>
            <a:r>
              <a:rPr lang="uk-UA" b="1" dirty="0" smtClean="0"/>
              <a:t>Відповідь</a:t>
            </a:r>
            <a:r>
              <a:rPr lang="uk-UA" dirty="0" smtClean="0"/>
              <a:t>. ; 9</a:t>
            </a:r>
            <a:r>
              <a:rPr lang="ru-RU" dirty="0" smtClean="0"/>
              <a:t>6</a:t>
            </a:r>
            <a:r>
              <a:rPr lang="en-US" dirty="0" smtClean="0"/>
              <a:t> </a:t>
            </a:r>
            <a:r>
              <a:rPr lang="uk-UA" dirty="0" smtClean="0"/>
              <a:t>см</a:t>
            </a:r>
            <a:r>
              <a:rPr lang="uk-UA" baseline="30000" dirty="0" smtClean="0"/>
              <a:t>2</a:t>
            </a:r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600307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З</a:t>
            </a:r>
            <a:r>
              <a:rPr lang="uk-UA" dirty="0" smtClean="0"/>
              <a:t>апитання </a:t>
            </a:r>
            <a:r>
              <a:rPr lang="uk-UA" dirty="0"/>
              <a:t>для закріплення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 algn="ctr"/>
            <a:r>
              <a:rPr lang="uk-UA" dirty="0"/>
              <a:t>Чи правильно, що навколо призми можна опи­сати кулю тоді і тільки тоді, коли призма пряма і навколо основи призми можна описати коло?</a:t>
            </a:r>
            <a:endParaRPr lang="ru-RU" dirty="0"/>
          </a:p>
          <a:p>
            <a:pPr lvl="0" algn="ctr"/>
            <a:r>
              <a:rPr lang="uk-UA" dirty="0"/>
              <a:t>Чи можна описати кулю навколо правильної </a:t>
            </a:r>
            <a:r>
              <a:rPr lang="en-US" i="1" dirty="0"/>
              <a:t>n</a:t>
            </a:r>
            <a:r>
              <a:rPr lang="uk-UA" dirty="0" err="1"/>
              <a:t>-кутної</a:t>
            </a:r>
            <a:r>
              <a:rPr lang="uk-UA" dirty="0"/>
              <a:t> призми?</a:t>
            </a:r>
            <a:endParaRPr lang="ru-RU" dirty="0"/>
          </a:p>
          <a:p>
            <a:pPr lvl="0" algn="ctr"/>
            <a:r>
              <a:rPr lang="uk-UA" dirty="0"/>
              <a:t>Чи правильно, що центр описаної кулі є сере­диною відрізка, який сполучає центри кіл, описаних навколо основ призми?</a:t>
            </a:r>
            <a:endParaRPr lang="ru-RU" dirty="0"/>
          </a:p>
          <a:p>
            <a:pPr lvl="0" algn="ctr"/>
            <a:r>
              <a:rPr lang="uk-UA" dirty="0"/>
              <a:t>Чи завжди центр описаної кулі знаходиться всередині призми?</a:t>
            </a:r>
            <a:endParaRPr lang="ru-RU" dirty="0"/>
          </a:p>
          <a:p>
            <a:pPr lvl="0" algn="ctr"/>
            <a:r>
              <a:rPr lang="uk-UA" dirty="0"/>
              <a:t>За яких умов кулю можна описати навколо піраміди</a:t>
            </a:r>
            <a:r>
              <a:rPr lang="uk-UA" dirty="0" smtClean="0"/>
              <a:t>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294484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496352" y="2636912"/>
            <a:ext cx="608371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Дякую</a:t>
            </a:r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за </a:t>
            </a:r>
            <a:r>
              <a:rPr lang="ru-RU" sz="5400" b="1" cap="none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увагу</a:t>
            </a:r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</a:t>
            </a:r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sym typeface="Wingdings" pitchFamily="2" charset="2"/>
              </a:rPr>
              <a:t>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545145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548680"/>
            <a:ext cx="4572000" cy="5361459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ru-RU" dirty="0" smtClean="0"/>
              <a:t>Куля </a:t>
            </a:r>
            <a:r>
              <a:rPr lang="ru-RU" dirty="0" err="1" smtClean="0"/>
              <a:t>називається</a:t>
            </a:r>
            <a:r>
              <a:rPr lang="ru-RU" dirty="0" smtClean="0"/>
              <a:t> </a:t>
            </a:r>
            <a:r>
              <a:rPr lang="ru-RU" dirty="0" err="1" smtClean="0"/>
              <a:t>описаною</a:t>
            </a:r>
            <a:r>
              <a:rPr lang="ru-RU" dirty="0" smtClean="0"/>
              <a:t> </a:t>
            </a:r>
            <a:r>
              <a:rPr lang="ru-RU" dirty="0" err="1" smtClean="0"/>
              <a:t>навколо</a:t>
            </a:r>
            <a:r>
              <a:rPr lang="ru-RU" dirty="0" smtClean="0"/>
              <a:t> многогранника, </a:t>
            </a:r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всі</a:t>
            </a:r>
            <a:r>
              <a:rPr lang="ru-RU" dirty="0" smtClean="0"/>
              <a:t> </a:t>
            </a:r>
            <a:r>
              <a:rPr lang="ru-RU" dirty="0" err="1" smtClean="0"/>
              <a:t>вершини</a:t>
            </a:r>
            <a:r>
              <a:rPr lang="ru-RU" dirty="0" smtClean="0"/>
              <a:t> многогранника лежать на </a:t>
            </a:r>
            <a:r>
              <a:rPr lang="ru-RU" dirty="0" err="1" smtClean="0"/>
              <a:t>поверхні</a:t>
            </a:r>
            <a:r>
              <a:rPr lang="ru-RU" dirty="0" smtClean="0"/>
              <a:t> </a:t>
            </a:r>
            <a:r>
              <a:rPr lang="ru-RU" dirty="0" err="1" smtClean="0"/>
              <a:t>кулі</a:t>
            </a:r>
            <a:r>
              <a:rPr lang="ru-RU" dirty="0" smtClean="0"/>
              <a:t> (</a:t>
            </a:r>
            <a:r>
              <a:rPr lang="ru-RU" dirty="0" err="1" smtClean="0"/>
              <a:t>сфери</a:t>
            </a:r>
            <a:r>
              <a:rPr lang="ru-RU" dirty="0" smtClean="0"/>
              <a:t>). В </a:t>
            </a:r>
            <a:r>
              <a:rPr lang="ru-RU" dirty="0" err="1" smtClean="0"/>
              <a:t>цьому</a:t>
            </a:r>
            <a:r>
              <a:rPr lang="ru-RU" dirty="0" smtClean="0"/>
              <a:t> </a:t>
            </a:r>
            <a:r>
              <a:rPr lang="ru-RU" dirty="0" err="1" smtClean="0"/>
              <a:t>випадку</a:t>
            </a:r>
            <a:r>
              <a:rPr lang="ru-RU" dirty="0" smtClean="0"/>
              <a:t> многогранник </a:t>
            </a:r>
            <a:r>
              <a:rPr lang="ru-RU" dirty="0" err="1" smtClean="0"/>
              <a:t>називають</a:t>
            </a:r>
            <a:r>
              <a:rPr lang="ru-RU" dirty="0" smtClean="0"/>
              <a:t> </a:t>
            </a:r>
            <a:r>
              <a:rPr lang="ru-RU" dirty="0" err="1" smtClean="0"/>
              <a:t>вписаним</a:t>
            </a:r>
            <a:r>
              <a:rPr lang="ru-RU" dirty="0" smtClean="0"/>
              <a:t> в кулю. Центр </a:t>
            </a:r>
            <a:r>
              <a:rPr lang="ru-RU" dirty="0" err="1" smtClean="0"/>
              <a:t>кулі</a:t>
            </a:r>
            <a:r>
              <a:rPr lang="ru-RU" dirty="0" smtClean="0"/>
              <a:t>, </a:t>
            </a:r>
            <a:r>
              <a:rPr lang="ru-RU" dirty="0" err="1" smtClean="0"/>
              <a:t>описаної</a:t>
            </a:r>
            <a:r>
              <a:rPr lang="ru-RU" dirty="0" smtClean="0"/>
              <a:t> </a:t>
            </a:r>
            <a:r>
              <a:rPr lang="ru-RU" dirty="0" err="1" smtClean="0"/>
              <a:t>навколо</a:t>
            </a:r>
            <a:r>
              <a:rPr lang="ru-RU" dirty="0" smtClean="0"/>
              <a:t> многогранника, </a:t>
            </a:r>
            <a:r>
              <a:rPr lang="ru-RU" dirty="0" err="1" smtClean="0"/>
              <a:t>рівновіддалений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всіх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вершин, </a:t>
            </a:r>
            <a:r>
              <a:rPr lang="ru-RU" dirty="0" err="1" smtClean="0"/>
              <a:t>тобто</a:t>
            </a:r>
            <a:r>
              <a:rPr lang="ru-RU" dirty="0" smtClean="0"/>
              <a:t> є точкою </a:t>
            </a:r>
            <a:r>
              <a:rPr lang="ru-RU" dirty="0" err="1" smtClean="0"/>
              <a:t>перетину</a:t>
            </a:r>
            <a:r>
              <a:rPr lang="ru-RU" dirty="0" smtClean="0"/>
              <a:t> </a:t>
            </a:r>
            <a:r>
              <a:rPr lang="ru-RU" dirty="0" err="1" smtClean="0"/>
              <a:t>площин</a:t>
            </a:r>
            <a:r>
              <a:rPr lang="ru-RU" dirty="0" smtClean="0"/>
              <a:t>, </a:t>
            </a:r>
            <a:r>
              <a:rPr lang="ru-RU" dirty="0" err="1" smtClean="0"/>
              <a:t>проведених</a:t>
            </a:r>
            <a:r>
              <a:rPr lang="ru-RU" dirty="0" smtClean="0"/>
              <a:t> через </a:t>
            </a:r>
            <a:r>
              <a:rPr lang="ru-RU" dirty="0" err="1" smtClean="0"/>
              <a:t>середини</a:t>
            </a:r>
            <a:r>
              <a:rPr lang="ru-RU" dirty="0" smtClean="0"/>
              <a:t> ребер многогранника (</a:t>
            </a:r>
            <a:r>
              <a:rPr lang="ru-RU" dirty="0" err="1" smtClean="0"/>
              <a:t>призми</a:t>
            </a:r>
            <a:r>
              <a:rPr lang="ru-RU" dirty="0" smtClean="0"/>
              <a:t>, </a:t>
            </a:r>
            <a:r>
              <a:rPr lang="ru-RU" dirty="0" err="1" smtClean="0"/>
              <a:t>піраміди</a:t>
            </a:r>
            <a:r>
              <a:rPr lang="ru-RU" dirty="0" smtClean="0"/>
              <a:t>) перпендикулярно до них. </a:t>
            </a:r>
            <a:r>
              <a:rPr lang="ru-RU" dirty="0" err="1" smtClean="0"/>
              <a:t>Відстань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центра </a:t>
            </a:r>
            <a:r>
              <a:rPr lang="ru-RU" dirty="0" err="1" smtClean="0"/>
              <a:t>кулі</a:t>
            </a:r>
            <a:r>
              <a:rPr lang="ru-RU" dirty="0" smtClean="0"/>
              <a:t> до </a:t>
            </a:r>
            <a:r>
              <a:rPr lang="ru-RU" dirty="0" err="1" smtClean="0"/>
              <a:t>вершини</a:t>
            </a:r>
            <a:r>
              <a:rPr lang="ru-RU" dirty="0" smtClean="0"/>
              <a:t> многогранника —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радіус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79941"/>
            <a:ext cx="3410665" cy="343299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8" descr="bb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7081" y="3717032"/>
            <a:ext cx="3700661" cy="280228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634370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11960" y="692696"/>
            <a:ext cx="4557192" cy="5174035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uk-UA" dirty="0" smtClean="0"/>
              <a:t>Не </a:t>
            </a:r>
            <a:r>
              <a:rPr lang="uk-UA" dirty="0"/>
              <a:t>кожний многогранник можна вписати в кулю, оскільки не кожний мно­гокутник можна вписати в коло. Однак, якщо на­вколо деякого многогранника можна описати кулю, то вона єдина. </a:t>
            </a:r>
            <a:r>
              <a:rPr lang="uk-UA" dirty="0" smtClean="0"/>
              <a:t>Її </a:t>
            </a:r>
            <a:r>
              <a:rPr lang="uk-UA" dirty="0"/>
              <a:t>центром є спільна точка перпендикулярів до площин граней, що прове­дені з центрів описаних навколо граней кіл. А така точка може існувати лише єдина (або не існу­вати жодної).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182" y="548680"/>
            <a:ext cx="2789673" cy="272036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263" y="3573015"/>
            <a:ext cx="2769592" cy="275217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747315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260648"/>
            <a:ext cx="4341168" cy="6264696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uk-UA" b="1" dirty="0" smtClean="0"/>
              <a:t>Приклад</a:t>
            </a:r>
          </a:p>
          <a:p>
            <a:pPr marL="0" indent="0" algn="ctr">
              <a:buNone/>
            </a:pPr>
            <a:r>
              <a:rPr lang="uk-UA" dirty="0" smtClean="0"/>
              <a:t> </a:t>
            </a:r>
            <a:r>
              <a:rPr lang="uk-UA" dirty="0"/>
              <a:t>Навколо будь-якої правильної призми </a:t>
            </a:r>
            <a:r>
              <a:rPr lang="uk-UA" i="1" dirty="0"/>
              <a:t>М = А</a:t>
            </a:r>
            <a:r>
              <a:rPr lang="uk-UA" baseline="-25000" dirty="0"/>
              <a:t>1</a:t>
            </a:r>
            <a:r>
              <a:rPr lang="uk-UA" i="1" dirty="0"/>
              <a:t>А</a:t>
            </a:r>
            <a:r>
              <a:rPr lang="uk-UA" baseline="-25000" dirty="0"/>
              <a:t>2</a:t>
            </a:r>
            <a:r>
              <a:rPr lang="uk-UA" i="1" dirty="0"/>
              <a:t>А</a:t>
            </a:r>
            <a:r>
              <a:rPr lang="uk-UA" baseline="-25000" dirty="0"/>
              <a:t>3</a:t>
            </a:r>
            <a:r>
              <a:rPr lang="uk-UA" i="1" dirty="0"/>
              <a:t>...А</a:t>
            </a:r>
            <a:r>
              <a:rPr lang="en-US" i="1" baseline="-25000" dirty="0"/>
              <a:t>n</a:t>
            </a:r>
            <a:r>
              <a:rPr lang="uk-UA" i="1" dirty="0"/>
              <a:t>В</a:t>
            </a:r>
            <a:r>
              <a:rPr lang="uk-UA" baseline="-25000" dirty="0"/>
              <a:t>1</a:t>
            </a:r>
            <a:r>
              <a:rPr lang="uk-UA" i="1" dirty="0"/>
              <a:t>В</a:t>
            </a:r>
            <a:r>
              <a:rPr lang="ru-RU" baseline="-25000" dirty="0"/>
              <a:t>2</a:t>
            </a:r>
            <a:r>
              <a:rPr lang="uk-UA" i="1" dirty="0"/>
              <a:t>В</a:t>
            </a:r>
            <a:r>
              <a:rPr lang="uk-UA" baseline="-25000" dirty="0"/>
              <a:t>3</a:t>
            </a:r>
            <a:r>
              <a:rPr lang="uk-UA" i="1" dirty="0"/>
              <a:t>.</a:t>
            </a:r>
            <a:r>
              <a:rPr lang="ru-RU" i="1" dirty="0"/>
              <a:t>.</a:t>
            </a:r>
            <a:r>
              <a:rPr lang="uk-UA" i="1" dirty="0"/>
              <a:t>.</a:t>
            </a:r>
            <a:r>
              <a:rPr lang="en-US" i="1" dirty="0" err="1"/>
              <a:t>B</a:t>
            </a:r>
            <a:r>
              <a:rPr lang="en-US" i="1" baseline="-25000" dirty="0" err="1"/>
              <a:t>n</a:t>
            </a:r>
            <a:r>
              <a:rPr lang="en-US" i="1" dirty="0"/>
              <a:t> </a:t>
            </a:r>
            <a:r>
              <a:rPr lang="ru-RU" dirty="0"/>
              <a:t>(</a:t>
            </a:r>
            <a:r>
              <a:rPr lang="uk-UA" i="1" dirty="0"/>
              <a:t>А</a:t>
            </a:r>
            <a:r>
              <a:rPr lang="ru-RU" baseline="-25000" dirty="0"/>
              <a:t>1</a:t>
            </a:r>
            <a:r>
              <a:rPr lang="uk-UA" i="1" dirty="0"/>
              <a:t>А</a:t>
            </a:r>
            <a:r>
              <a:rPr lang="ru-RU" baseline="-25000" dirty="0"/>
              <a:t>2</a:t>
            </a:r>
            <a:r>
              <a:rPr lang="uk-UA" i="1" dirty="0"/>
              <a:t>А</a:t>
            </a:r>
            <a:r>
              <a:rPr lang="ru-RU" baseline="-25000" dirty="0"/>
              <a:t>3</a:t>
            </a:r>
            <a:r>
              <a:rPr lang="uk-UA" i="1" dirty="0" err="1"/>
              <a:t>...А</a:t>
            </a:r>
            <a:r>
              <a:rPr lang="uk-UA" i="1" baseline="-25000" dirty="0" err="1"/>
              <a:t>п</a:t>
            </a:r>
            <a:r>
              <a:rPr lang="uk-UA" i="1" dirty="0"/>
              <a:t> </a:t>
            </a:r>
            <a:r>
              <a:rPr lang="uk-UA" dirty="0"/>
              <a:t>і </a:t>
            </a:r>
            <a:r>
              <a:rPr lang="uk-UA" i="1" dirty="0"/>
              <a:t>В</a:t>
            </a:r>
            <a:r>
              <a:rPr lang="ru-RU" baseline="-25000" dirty="0"/>
              <a:t>1</a:t>
            </a:r>
            <a:r>
              <a:rPr lang="uk-UA" i="1" dirty="0"/>
              <a:t>В</a:t>
            </a:r>
            <a:r>
              <a:rPr lang="ru-RU" baseline="-25000" dirty="0"/>
              <a:t>2</a:t>
            </a:r>
            <a:r>
              <a:rPr lang="uk-UA" i="1" dirty="0"/>
              <a:t>В</a:t>
            </a:r>
            <a:r>
              <a:rPr lang="ru-RU" baseline="-25000" dirty="0"/>
              <a:t>3</a:t>
            </a:r>
            <a:r>
              <a:rPr lang="uk-UA" i="1" dirty="0" err="1"/>
              <a:t>...В</a:t>
            </a:r>
            <a:r>
              <a:rPr lang="uk-UA" i="1" baseline="-25000" dirty="0" err="1"/>
              <a:t>п</a:t>
            </a:r>
            <a:r>
              <a:rPr lang="uk-UA" i="1" dirty="0"/>
              <a:t> </a:t>
            </a:r>
            <a:r>
              <a:rPr lang="uk-UA" dirty="0"/>
              <a:t>– основи призми) можна описати кулю, причому її центр </a:t>
            </a:r>
            <a:r>
              <a:rPr lang="uk-UA" i="1" dirty="0"/>
              <a:t>О </a:t>
            </a:r>
            <a:r>
              <a:rPr lang="uk-UA" dirty="0"/>
              <a:t>є серединою відрізка </a:t>
            </a:r>
            <a:r>
              <a:rPr lang="uk-UA" i="1" dirty="0"/>
              <a:t>О</a:t>
            </a:r>
            <a:r>
              <a:rPr lang="en-US" i="1" baseline="-25000" dirty="0"/>
              <a:t>A</a:t>
            </a:r>
            <a:r>
              <a:rPr lang="uk-UA" i="1" dirty="0"/>
              <a:t>О</a:t>
            </a:r>
            <a:r>
              <a:rPr lang="uk-UA" i="1" baseline="-25000" dirty="0"/>
              <a:t>В</a:t>
            </a:r>
            <a:r>
              <a:rPr lang="uk-UA" i="1" dirty="0"/>
              <a:t>, </a:t>
            </a:r>
            <a:r>
              <a:rPr lang="uk-UA" dirty="0"/>
              <a:t>що сполучає центри основ призми.</a:t>
            </a:r>
            <a:endParaRPr lang="ru-RU" dirty="0"/>
          </a:p>
          <a:p>
            <a:pPr marL="0" indent="0" algn="ctr">
              <a:buNone/>
            </a:pPr>
            <a:r>
              <a:rPr lang="uk-UA" b="1" dirty="0"/>
              <a:t>Доведення</a:t>
            </a:r>
            <a:endParaRPr lang="ru-RU" dirty="0"/>
          </a:p>
          <a:p>
            <a:pPr marL="0" indent="0" algn="ctr">
              <a:buNone/>
            </a:pPr>
            <a:r>
              <a:rPr lang="uk-UA" dirty="0"/>
              <a:t>Прямокутні трикутники </a:t>
            </a:r>
            <a:r>
              <a:rPr lang="uk-UA" i="1" dirty="0"/>
              <a:t>ОО</a:t>
            </a:r>
            <a:r>
              <a:rPr lang="en-US" i="1" baseline="-25000" dirty="0"/>
              <a:t>A</a:t>
            </a:r>
            <a:r>
              <a:rPr lang="en-US" i="1" dirty="0"/>
              <a:t>A</a:t>
            </a:r>
            <a:r>
              <a:rPr lang="uk-UA" baseline="-25000" dirty="0"/>
              <a:t>1</a:t>
            </a:r>
            <a:r>
              <a:rPr lang="uk-UA" i="1" dirty="0"/>
              <a:t>, ОО</a:t>
            </a:r>
            <a:r>
              <a:rPr lang="en-US" i="1" baseline="-25000" dirty="0"/>
              <a:t>A</a:t>
            </a:r>
            <a:r>
              <a:rPr lang="uk-UA" i="1" dirty="0"/>
              <a:t>А</a:t>
            </a:r>
            <a:r>
              <a:rPr lang="uk-UA" baseline="-25000" dirty="0"/>
              <a:t>2</a:t>
            </a:r>
            <a:r>
              <a:rPr lang="uk-UA" dirty="0"/>
              <a:t>, ..., </a:t>
            </a:r>
            <a:r>
              <a:rPr lang="en-US" i="1" dirty="0"/>
              <a:t>OO</a:t>
            </a:r>
            <a:r>
              <a:rPr lang="en-US" i="1" baseline="-25000" dirty="0"/>
              <a:t>B</a:t>
            </a:r>
            <a:r>
              <a:rPr lang="en-US" i="1" dirty="0"/>
              <a:t>B</a:t>
            </a:r>
            <a:r>
              <a:rPr lang="uk-UA" baseline="-25000" dirty="0"/>
              <a:t>1</a:t>
            </a:r>
            <a:r>
              <a:rPr lang="uk-UA" dirty="0"/>
              <a:t>, </a:t>
            </a:r>
            <a:r>
              <a:rPr lang="uk-UA" i="1" dirty="0"/>
              <a:t>ОО</a:t>
            </a:r>
            <a:r>
              <a:rPr lang="uk-UA" i="1" baseline="-25000" dirty="0"/>
              <a:t>В</a:t>
            </a:r>
            <a:r>
              <a:rPr lang="uk-UA" i="1" dirty="0"/>
              <a:t>В</a:t>
            </a:r>
            <a:r>
              <a:rPr lang="uk-UA" baseline="-25000" dirty="0"/>
              <a:t>2</a:t>
            </a:r>
            <a:r>
              <a:rPr lang="uk-UA" i="1" dirty="0"/>
              <a:t> </a:t>
            </a:r>
            <a:r>
              <a:rPr lang="uk-UA" dirty="0"/>
              <a:t>... рівні між собою (за двома катетами), тому точка О рівновіддалена від вершин призми. (Той факт, що вказані трикутники прямокутні, випливає з пара­лельності відрізка </a:t>
            </a:r>
            <a:r>
              <a:rPr lang="uk-UA" i="1" dirty="0"/>
              <a:t>О</a:t>
            </a:r>
            <a:r>
              <a:rPr lang="en-US" i="1" baseline="-25000" dirty="0"/>
              <a:t>A</a:t>
            </a:r>
            <a:r>
              <a:rPr lang="uk-UA" i="1" dirty="0"/>
              <a:t>О</a:t>
            </a:r>
            <a:r>
              <a:rPr lang="en-US" i="1" baseline="-25000" dirty="0"/>
              <a:t>B</a:t>
            </a:r>
            <a:r>
              <a:rPr lang="en-US" i="1" dirty="0"/>
              <a:t> </a:t>
            </a:r>
            <a:r>
              <a:rPr lang="uk-UA" dirty="0"/>
              <a:t>бічним ребрам призми: ос­кільки ці ребра перпендикулярні до площин основ, то і відрізок </a:t>
            </a:r>
            <a:r>
              <a:rPr lang="uk-UA" i="1" dirty="0"/>
              <a:t>О</a:t>
            </a:r>
            <a:r>
              <a:rPr lang="en-US" i="1" baseline="-25000" dirty="0"/>
              <a:t>A</a:t>
            </a:r>
            <a:r>
              <a:rPr lang="uk-UA" i="1" dirty="0"/>
              <a:t>О</a:t>
            </a:r>
            <a:r>
              <a:rPr lang="uk-UA" i="1" baseline="-25000" dirty="0"/>
              <a:t>В</a:t>
            </a:r>
            <a:r>
              <a:rPr lang="uk-UA" i="1" dirty="0"/>
              <a:t> </a:t>
            </a:r>
            <a:r>
              <a:rPr lang="uk-UA" dirty="0"/>
              <a:t>перпендикулярний до них.)</a:t>
            </a:r>
            <a:endParaRPr lang="ru-RU" dirty="0"/>
          </a:p>
          <a:p>
            <a:pPr marL="0" indent="0" algn="ctr">
              <a:buNone/>
            </a:pPr>
            <a:endParaRPr lang="ru-RU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7" y="1772816"/>
            <a:ext cx="3802241" cy="32403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105288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851" y="116632"/>
            <a:ext cx="3816424" cy="362981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Прямоугольник 23"/>
          <p:cNvSpPr/>
          <p:nvPr/>
        </p:nvSpPr>
        <p:spPr>
          <a:xfrm>
            <a:off x="4283968" y="1412776"/>
            <a:ext cx="4572000" cy="409342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2000" b="1" dirty="0" smtClean="0"/>
              <a:t>Куля </a:t>
            </a:r>
            <a:r>
              <a:rPr lang="ru-RU" sz="2000" b="1" dirty="0" err="1" smtClean="0"/>
              <a:t>називається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вписаною</a:t>
            </a:r>
            <a:r>
              <a:rPr lang="ru-RU" sz="2000" b="1" dirty="0" smtClean="0"/>
              <a:t> в многогранник, </a:t>
            </a:r>
            <a:r>
              <a:rPr lang="ru-RU" sz="2000" b="1" dirty="0" err="1" smtClean="0"/>
              <a:t>якщо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всі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грані</a:t>
            </a:r>
            <a:r>
              <a:rPr lang="ru-RU" sz="2000" b="1" dirty="0" smtClean="0"/>
              <a:t> многогранника </a:t>
            </a:r>
            <a:r>
              <a:rPr lang="ru-RU" sz="2000" b="1" dirty="0" err="1" smtClean="0"/>
              <a:t>дотикаються</a:t>
            </a:r>
            <a:r>
              <a:rPr lang="ru-RU" sz="2000" b="1" dirty="0" smtClean="0"/>
              <a:t> до </a:t>
            </a:r>
            <a:r>
              <a:rPr lang="ru-RU" sz="2000" b="1" dirty="0" err="1" smtClean="0"/>
              <a:t>кулі</a:t>
            </a:r>
            <a:r>
              <a:rPr lang="ru-RU" sz="2000" b="1" dirty="0" smtClean="0"/>
              <a:t>. Многогранник у </a:t>
            </a:r>
            <a:r>
              <a:rPr lang="ru-RU" sz="2000" b="1" dirty="0" err="1" smtClean="0"/>
              <a:t>цьому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випадку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називається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описаним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навколо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кулі</a:t>
            </a:r>
            <a:r>
              <a:rPr lang="ru-RU" sz="2000" b="1" dirty="0" smtClean="0"/>
              <a:t> (</a:t>
            </a:r>
            <a:r>
              <a:rPr lang="ru-RU" sz="2000" b="1" dirty="0" err="1" smtClean="0"/>
              <a:t>сфери</a:t>
            </a:r>
            <a:r>
              <a:rPr lang="ru-RU" sz="2000" b="1" dirty="0" smtClean="0"/>
              <a:t>). Центр </a:t>
            </a:r>
            <a:r>
              <a:rPr lang="ru-RU" sz="2000" b="1" dirty="0" err="1" smtClean="0"/>
              <a:t>кулі</a:t>
            </a:r>
            <a:r>
              <a:rPr lang="ru-RU" sz="2000" b="1" dirty="0" smtClean="0"/>
              <a:t>, </a:t>
            </a:r>
            <a:r>
              <a:rPr lang="ru-RU" sz="2000" b="1" dirty="0" err="1" smtClean="0"/>
              <a:t>вписаної</a:t>
            </a:r>
            <a:r>
              <a:rPr lang="ru-RU" sz="2000" b="1" dirty="0" smtClean="0"/>
              <a:t> у многогранник, </a:t>
            </a:r>
            <a:r>
              <a:rPr lang="ru-RU" sz="2000" b="1" dirty="0" err="1" smtClean="0"/>
              <a:t>рівновіддалений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від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всіх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його</a:t>
            </a:r>
            <a:r>
              <a:rPr lang="ru-RU" sz="2000" b="1" dirty="0" smtClean="0"/>
              <a:t> граней. </a:t>
            </a:r>
            <a:r>
              <a:rPr lang="ru-RU" sz="2000" b="1" dirty="0" err="1" smtClean="0"/>
              <a:t>Він</a:t>
            </a:r>
            <a:r>
              <a:rPr lang="ru-RU" sz="2000" b="1" dirty="0" smtClean="0"/>
              <a:t> є точкою </a:t>
            </a:r>
            <a:r>
              <a:rPr lang="ru-RU" sz="2000" b="1" dirty="0" err="1" smtClean="0"/>
              <a:t>перетину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півплощин</a:t>
            </a:r>
            <a:r>
              <a:rPr lang="ru-RU" sz="2000" b="1" dirty="0" smtClean="0"/>
              <a:t>, </a:t>
            </a:r>
            <a:r>
              <a:rPr lang="ru-RU" sz="2000" b="1" dirty="0" err="1" smtClean="0"/>
              <a:t>проведених</a:t>
            </a:r>
            <a:r>
              <a:rPr lang="ru-RU" sz="2000" b="1" dirty="0" smtClean="0"/>
              <a:t> через ребра </a:t>
            </a:r>
            <a:r>
              <a:rPr lang="ru-RU" sz="2000" b="1" dirty="0" err="1" smtClean="0"/>
              <a:t>двогранних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кутів</a:t>
            </a:r>
            <a:r>
              <a:rPr lang="ru-RU" sz="2000" b="1" dirty="0" smtClean="0"/>
              <a:t>, </a:t>
            </a:r>
            <a:r>
              <a:rPr lang="ru-RU" sz="2000" b="1" dirty="0" err="1" smtClean="0"/>
              <a:t>утворених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двома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суміжними</a:t>
            </a:r>
            <a:r>
              <a:rPr lang="ru-RU" sz="2000" b="1" dirty="0" smtClean="0"/>
              <a:t> гранями, </a:t>
            </a:r>
            <a:r>
              <a:rPr lang="ru-RU" sz="2000" b="1" dirty="0" err="1" smtClean="0"/>
              <a:t>які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поділяють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цей</a:t>
            </a:r>
            <a:r>
              <a:rPr lang="ru-RU" sz="2000" b="1" dirty="0" smtClean="0"/>
              <a:t> кут </a:t>
            </a:r>
            <a:r>
              <a:rPr lang="ru-RU" sz="2000" b="1" dirty="0" err="1" smtClean="0"/>
              <a:t>навпіл</a:t>
            </a:r>
            <a:r>
              <a:rPr lang="ru-RU" sz="2000" b="1" dirty="0" smtClean="0"/>
              <a:t>. </a:t>
            </a:r>
            <a:r>
              <a:rPr lang="ru-RU" sz="2000" b="1" dirty="0" err="1" smtClean="0"/>
              <a:t>Відстань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від</a:t>
            </a:r>
            <a:r>
              <a:rPr lang="ru-RU" sz="2000" b="1" dirty="0" smtClean="0"/>
              <a:t> центра </a:t>
            </a:r>
            <a:r>
              <a:rPr lang="ru-RU" sz="2000" b="1" dirty="0" err="1" smtClean="0"/>
              <a:t>кулі</a:t>
            </a:r>
            <a:r>
              <a:rPr lang="ru-RU" sz="2000" b="1" dirty="0" smtClean="0"/>
              <a:t> до граней — </a:t>
            </a:r>
            <a:r>
              <a:rPr lang="ru-RU" sz="2000" b="1" dirty="0" err="1" smtClean="0"/>
              <a:t>його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радіус</a:t>
            </a:r>
            <a:r>
              <a:rPr lang="ru-RU" sz="2000" b="1" dirty="0" smtClean="0"/>
              <a:t>. </a:t>
            </a:r>
            <a:endParaRPr lang="ru-RU" sz="2000" b="1" dirty="0"/>
          </a:p>
        </p:txBody>
      </p:sp>
      <p:pic>
        <p:nvPicPr>
          <p:cNvPr id="26" name="Picture 27" descr="aa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851" y="3861048"/>
            <a:ext cx="3816424" cy="274796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1542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8771" y="1340768"/>
            <a:ext cx="5041213" cy="5678091"/>
          </a:xfrm>
        </p:spPr>
        <p:txBody>
          <a:bodyPr/>
          <a:lstStyle/>
          <a:p>
            <a:pPr marL="0" indent="0" algn="ctr">
              <a:buNone/>
            </a:pPr>
            <a:r>
              <a:rPr lang="uk-UA" dirty="0" smtClean="0"/>
              <a:t>Не </a:t>
            </a:r>
            <a:r>
              <a:rPr lang="uk-UA" dirty="0"/>
              <a:t>в кожний мно­гогранник можна вписати кулю (наприклад, серед пря­мокутних паралелепіпедів описаним навколо кулі може бути лише куб).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052736"/>
            <a:ext cx="3563235" cy="4248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650542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67944" y="9006"/>
            <a:ext cx="5076056" cy="7092402"/>
          </a:xfrm>
        </p:spPr>
        <p:txBody>
          <a:bodyPr>
            <a:normAutofit fontScale="55000" lnSpcReduction="20000"/>
          </a:bodyPr>
          <a:lstStyle/>
          <a:p>
            <a:pPr marL="0" indent="0" algn="ctr">
              <a:buNone/>
            </a:pPr>
            <a:r>
              <a:rPr lang="uk-UA" b="1" dirty="0"/>
              <a:t>Приклад </a:t>
            </a:r>
            <a:r>
              <a:rPr lang="uk-UA" dirty="0" smtClean="0"/>
              <a:t> </a:t>
            </a:r>
          </a:p>
          <a:p>
            <a:pPr marL="0" indent="0" algn="ctr">
              <a:buNone/>
            </a:pPr>
            <a:r>
              <a:rPr lang="uk-UA" dirty="0" smtClean="0"/>
              <a:t>У </a:t>
            </a:r>
            <a:r>
              <a:rPr lang="uk-UA" dirty="0"/>
              <a:t>будь-яку правильну піраміду </a:t>
            </a:r>
            <a:r>
              <a:rPr lang="uk-UA" i="1" dirty="0"/>
              <a:t>М </a:t>
            </a:r>
            <a:r>
              <a:rPr lang="uk-UA" dirty="0"/>
              <a:t>= </a:t>
            </a:r>
            <a:r>
              <a:rPr lang="uk-UA" i="1" dirty="0"/>
              <a:t>Р</a:t>
            </a:r>
            <a:r>
              <a:rPr lang="en-US" i="1" dirty="0"/>
              <a:t>A</a:t>
            </a:r>
            <a:r>
              <a:rPr lang="ru-RU" baseline="-25000" dirty="0"/>
              <a:t>1</a:t>
            </a:r>
            <a:r>
              <a:rPr lang="en-US" i="1" dirty="0"/>
              <a:t>A</a:t>
            </a:r>
            <a:r>
              <a:rPr lang="ru-RU" baseline="-25000" dirty="0"/>
              <a:t>2</a:t>
            </a:r>
            <a:r>
              <a:rPr lang="en-US" i="1" dirty="0"/>
              <a:t>A</a:t>
            </a:r>
            <a:r>
              <a:rPr lang="ru-RU" baseline="-25000" dirty="0"/>
              <a:t>3</a:t>
            </a:r>
            <a:r>
              <a:rPr lang="uk-UA" i="1" dirty="0"/>
              <a:t>...</a:t>
            </a:r>
            <a:r>
              <a:rPr lang="en-US" i="1" dirty="0"/>
              <a:t>A</a:t>
            </a:r>
            <a:r>
              <a:rPr lang="en-US" i="1" baseline="-25000" dirty="0"/>
              <a:t>n</a:t>
            </a:r>
            <a:r>
              <a:rPr lang="uk-UA" dirty="0"/>
              <a:t> можна вписати кулю, причому її центр </a:t>
            </a:r>
            <a:r>
              <a:rPr lang="uk-UA" i="1" dirty="0"/>
              <a:t>О </a:t>
            </a:r>
            <a:r>
              <a:rPr lang="uk-UA" dirty="0"/>
              <a:t>належить осі піраміди </a:t>
            </a:r>
            <a:r>
              <a:rPr lang="uk-UA" i="1" dirty="0"/>
              <a:t>РН. </a:t>
            </a:r>
            <a:endParaRPr lang="ru-RU" dirty="0"/>
          </a:p>
          <a:p>
            <a:pPr marL="0" indent="0" algn="ctr">
              <a:buNone/>
            </a:pPr>
            <a:r>
              <a:rPr lang="uk-UA" b="1" dirty="0" smtClean="0"/>
              <a:t>Доведення</a:t>
            </a:r>
            <a:endParaRPr lang="ru-RU" dirty="0" smtClean="0"/>
          </a:p>
          <a:p>
            <a:pPr marL="0" indent="0" algn="ctr">
              <a:buNone/>
            </a:pPr>
            <a:r>
              <a:rPr lang="uk-UA" dirty="0" smtClean="0"/>
              <a:t>Розглянемо </a:t>
            </a:r>
            <a:r>
              <a:rPr lang="uk-UA" dirty="0"/>
              <a:t>точку </a:t>
            </a:r>
            <a:r>
              <a:rPr lang="uk-UA" i="1" dirty="0"/>
              <a:t>К, </a:t>
            </a:r>
            <a:r>
              <a:rPr lang="uk-UA" dirty="0"/>
              <a:t>яка</a:t>
            </a:r>
            <a:r>
              <a:rPr lang="uk-UA" i="1" dirty="0"/>
              <a:t> </a:t>
            </a:r>
            <a:r>
              <a:rPr lang="uk-UA" dirty="0"/>
              <a:t>є перетином висоти піра­міди </a:t>
            </a:r>
            <a:r>
              <a:rPr lang="uk-UA" i="1" dirty="0"/>
              <a:t>РН </a:t>
            </a:r>
            <a:r>
              <a:rPr lang="uk-UA" dirty="0"/>
              <a:t>з</a:t>
            </a:r>
            <a:r>
              <a:rPr lang="uk-UA" i="1" dirty="0"/>
              <a:t> </a:t>
            </a:r>
            <a:r>
              <a:rPr lang="uk-UA" dirty="0"/>
              <a:t>бісектрисою кута </a:t>
            </a:r>
            <a:r>
              <a:rPr lang="uk-UA" i="1" dirty="0"/>
              <a:t>РВ</a:t>
            </a:r>
            <a:r>
              <a:rPr lang="ru-RU" baseline="-25000" dirty="0"/>
              <a:t>1</a:t>
            </a:r>
            <a:r>
              <a:rPr lang="uk-UA" i="1" dirty="0"/>
              <a:t>Н.</a:t>
            </a:r>
            <a:endParaRPr lang="ru-RU" dirty="0"/>
          </a:p>
          <a:p>
            <a:pPr marL="0" indent="0" algn="ctr">
              <a:buNone/>
            </a:pPr>
            <a:r>
              <a:rPr lang="uk-UA" dirty="0"/>
              <a:t>З цієї точки </a:t>
            </a:r>
            <a:r>
              <a:rPr lang="uk-UA" i="1" dirty="0"/>
              <a:t>К </a:t>
            </a:r>
            <a:r>
              <a:rPr lang="uk-UA" dirty="0"/>
              <a:t>опустимо перпендикуляри </a:t>
            </a:r>
            <a:r>
              <a:rPr lang="uk-UA" i="1" dirty="0"/>
              <a:t>КС</a:t>
            </a:r>
            <a:r>
              <a:rPr lang="ru-RU" baseline="-25000" dirty="0"/>
              <a:t>1</a:t>
            </a:r>
            <a:r>
              <a:rPr lang="uk-UA" i="1" dirty="0"/>
              <a:t>, КС</a:t>
            </a:r>
            <a:r>
              <a:rPr lang="uk-UA" baseline="-25000" dirty="0"/>
              <a:t>2</a:t>
            </a:r>
            <a:r>
              <a:rPr lang="uk-UA" dirty="0"/>
              <a:t>, ... на апофеми </a:t>
            </a:r>
            <a:r>
              <a:rPr lang="uk-UA" i="1" dirty="0"/>
              <a:t>РВ</a:t>
            </a:r>
            <a:r>
              <a:rPr lang="ru-RU" baseline="-25000" dirty="0"/>
              <a:t>1</a:t>
            </a:r>
            <a:r>
              <a:rPr lang="uk-UA" dirty="0"/>
              <a:t>, </a:t>
            </a:r>
            <a:r>
              <a:rPr lang="uk-UA" i="1" dirty="0"/>
              <a:t>РВ</a:t>
            </a:r>
            <a:r>
              <a:rPr lang="uk-UA" baseline="-25000" dirty="0"/>
              <a:t>2</a:t>
            </a:r>
            <a:r>
              <a:rPr lang="uk-UA" dirty="0"/>
              <a:t>, ... . Тоді легко бачи­ти, що </a:t>
            </a:r>
            <a:r>
              <a:rPr lang="uk-UA" i="1" dirty="0"/>
              <a:t>КН = КС</a:t>
            </a:r>
            <a:r>
              <a:rPr lang="uk-UA" baseline="-25000" dirty="0"/>
              <a:t>1 </a:t>
            </a:r>
            <a:r>
              <a:rPr lang="uk-UA" i="1" dirty="0"/>
              <a:t>= КС</a:t>
            </a:r>
            <a:r>
              <a:rPr lang="uk-UA" baseline="-25000" dirty="0"/>
              <a:t>2</a:t>
            </a:r>
            <a:r>
              <a:rPr lang="uk-UA" i="1" baseline="-25000" dirty="0"/>
              <a:t> </a:t>
            </a:r>
            <a:r>
              <a:rPr lang="uk-UA" i="1" dirty="0"/>
              <a:t>= ... .</a:t>
            </a:r>
            <a:endParaRPr lang="ru-RU" dirty="0"/>
          </a:p>
          <a:p>
            <a:pPr marL="0" indent="0" algn="ctr">
              <a:buNone/>
            </a:pPr>
            <a:r>
              <a:rPr lang="uk-UA" dirty="0"/>
              <a:t>Позначимо довжину цих відрізків через </a:t>
            </a:r>
            <a:r>
              <a:rPr lang="en-US" i="1" dirty="0"/>
              <a:t>r </a:t>
            </a:r>
            <a:r>
              <a:rPr lang="uk-UA" dirty="0"/>
              <a:t>і роз­глянемо кулю з центром у точці </a:t>
            </a:r>
            <a:r>
              <a:rPr lang="uk-UA" i="1" dirty="0"/>
              <a:t>К </a:t>
            </a:r>
            <a:r>
              <a:rPr lang="uk-UA" dirty="0"/>
              <a:t>і радіусом </a:t>
            </a:r>
            <a:r>
              <a:rPr lang="en-US" i="1" dirty="0"/>
              <a:t>r</a:t>
            </a:r>
            <a:r>
              <a:rPr lang="uk-UA" i="1" dirty="0"/>
              <a:t>. </a:t>
            </a:r>
            <a:r>
              <a:rPr lang="uk-UA" dirty="0"/>
              <a:t>Ос­кільки її радіус </a:t>
            </a:r>
            <a:r>
              <a:rPr lang="uk-UA" i="1" dirty="0"/>
              <a:t>КН </a:t>
            </a:r>
            <a:r>
              <a:rPr lang="uk-UA" dirty="0"/>
              <a:t>перпендикулярний до основи піраміди, то основа дотикається до кулі. Далі кожна з площин </a:t>
            </a:r>
            <a:r>
              <a:rPr lang="uk-UA" i="1" dirty="0"/>
              <a:t>РНВ</a:t>
            </a:r>
            <a:r>
              <a:rPr lang="uk-UA" baseline="-25000" dirty="0"/>
              <a:t>1</a:t>
            </a:r>
            <a:r>
              <a:rPr lang="uk-UA" dirty="0"/>
              <a:t>, </a:t>
            </a:r>
            <a:r>
              <a:rPr lang="uk-UA" i="1" dirty="0"/>
              <a:t>РНВ</a:t>
            </a:r>
            <a:r>
              <a:rPr lang="uk-UA" baseline="-25000" dirty="0"/>
              <a:t>2</a:t>
            </a:r>
            <a:r>
              <a:rPr lang="uk-UA" dirty="0"/>
              <a:t>, ... перпендикулярна до відпо­відної сторони основи </a:t>
            </a:r>
            <a:r>
              <a:rPr lang="uk-UA" i="1" dirty="0"/>
              <a:t>А</a:t>
            </a:r>
            <a:r>
              <a:rPr lang="ru-RU" baseline="-25000" dirty="0"/>
              <a:t>1</a:t>
            </a:r>
            <a:r>
              <a:rPr lang="uk-UA" i="1" dirty="0"/>
              <a:t>А</a:t>
            </a:r>
            <a:r>
              <a:rPr lang="uk-UA" baseline="-25000" dirty="0"/>
              <a:t>2</a:t>
            </a:r>
            <a:r>
              <a:rPr lang="uk-UA" i="1" dirty="0"/>
              <a:t>, А</a:t>
            </a:r>
            <a:r>
              <a:rPr lang="ru-RU" baseline="-25000" dirty="0"/>
              <a:t>2</a:t>
            </a:r>
            <a:r>
              <a:rPr lang="uk-UA" i="1" dirty="0"/>
              <a:t>А</a:t>
            </a:r>
            <a:r>
              <a:rPr lang="ru-RU" baseline="-25000" dirty="0"/>
              <a:t>3</a:t>
            </a:r>
            <a:r>
              <a:rPr lang="uk-UA" i="1" dirty="0"/>
              <a:t>, </a:t>
            </a:r>
            <a:r>
              <a:rPr lang="uk-UA" dirty="0"/>
              <a:t>... , а тому і до відповідної бічної грані </a:t>
            </a:r>
            <a:r>
              <a:rPr lang="uk-UA" i="1" dirty="0"/>
              <a:t>РА</a:t>
            </a:r>
            <a:r>
              <a:rPr lang="ru-RU" baseline="-25000" dirty="0"/>
              <a:t>1</a:t>
            </a:r>
            <a:r>
              <a:rPr lang="uk-UA" i="1" dirty="0"/>
              <a:t>А</a:t>
            </a:r>
            <a:r>
              <a:rPr lang="ru-RU" baseline="-25000" dirty="0"/>
              <a:t>2</a:t>
            </a:r>
            <a:r>
              <a:rPr lang="uk-UA" i="1" dirty="0"/>
              <a:t>, РА</a:t>
            </a:r>
            <a:r>
              <a:rPr lang="uk-UA" baseline="-25000" dirty="0"/>
              <a:t>2</a:t>
            </a:r>
            <a:r>
              <a:rPr lang="uk-UA" i="1" dirty="0"/>
              <a:t>А</a:t>
            </a:r>
            <a:r>
              <a:rPr lang="ru-RU" baseline="-25000" dirty="0"/>
              <a:t>3</a:t>
            </a:r>
            <a:r>
              <a:rPr lang="uk-UA" dirty="0"/>
              <a:t>, ... . За побудо­вою радіуси </a:t>
            </a:r>
            <a:r>
              <a:rPr lang="uk-UA" i="1" dirty="0"/>
              <a:t>КС</a:t>
            </a:r>
            <a:r>
              <a:rPr lang="ru-RU" baseline="-25000" dirty="0"/>
              <a:t>1</a:t>
            </a:r>
            <a:r>
              <a:rPr lang="uk-UA" dirty="0"/>
              <a:t>, </a:t>
            </a:r>
            <a:r>
              <a:rPr lang="uk-UA" i="1" dirty="0"/>
              <a:t>КС</a:t>
            </a:r>
            <a:r>
              <a:rPr lang="uk-UA" baseline="-25000" dirty="0"/>
              <a:t>2</a:t>
            </a:r>
            <a:r>
              <a:rPr lang="uk-UA" i="1" dirty="0"/>
              <a:t>, ... </a:t>
            </a:r>
            <a:r>
              <a:rPr lang="uk-UA" dirty="0"/>
              <a:t>перпендикулярні до відпо­відних апофем </a:t>
            </a:r>
            <a:r>
              <a:rPr lang="uk-UA" i="1" dirty="0"/>
              <a:t>РВ</a:t>
            </a:r>
            <a:r>
              <a:rPr lang="ru-RU" baseline="-25000" dirty="0"/>
              <a:t>1</a:t>
            </a:r>
            <a:r>
              <a:rPr lang="uk-UA" dirty="0"/>
              <a:t>, </a:t>
            </a:r>
            <a:r>
              <a:rPr lang="uk-UA" i="1" dirty="0"/>
              <a:t>РВ</a:t>
            </a:r>
            <a:r>
              <a:rPr lang="ru-RU" baseline="-25000" dirty="0"/>
              <a:t>2</a:t>
            </a:r>
            <a:r>
              <a:rPr lang="uk-UA" dirty="0"/>
              <a:t>, ... , а оскільки вони лежать у перпендикулярних до бічних граней площинах </a:t>
            </a:r>
            <a:r>
              <a:rPr lang="uk-UA" i="1" dirty="0"/>
              <a:t>РНВ</a:t>
            </a:r>
            <a:r>
              <a:rPr lang="uk-UA" baseline="-25000" dirty="0"/>
              <a:t>1</a:t>
            </a:r>
            <a:r>
              <a:rPr lang="uk-UA" dirty="0"/>
              <a:t>, </a:t>
            </a:r>
            <a:r>
              <a:rPr lang="uk-UA" i="1" dirty="0"/>
              <a:t>РНВ</a:t>
            </a:r>
            <a:r>
              <a:rPr lang="uk-UA" baseline="-25000" dirty="0"/>
              <a:t>2</a:t>
            </a:r>
            <a:r>
              <a:rPr lang="uk-UA" i="1" dirty="0"/>
              <a:t>, </a:t>
            </a:r>
            <a:r>
              <a:rPr lang="uk-UA" dirty="0"/>
              <a:t>... , то ці радіуси перпендикулярні і до самих бічних граней:</a:t>
            </a:r>
            <a:r>
              <a:rPr lang="ru-RU" dirty="0"/>
              <a:t> </a:t>
            </a:r>
          </a:p>
          <a:p>
            <a:pPr marL="0" indent="0" algn="ctr">
              <a:buNone/>
            </a:pPr>
            <a:r>
              <a:rPr lang="en-US" i="1" dirty="0"/>
              <a:t>KC</a:t>
            </a:r>
            <a:r>
              <a:rPr lang="ru-RU" baseline="-25000" dirty="0"/>
              <a:t>1</a:t>
            </a:r>
            <a:r>
              <a:rPr lang="ru-RU" i="1" dirty="0"/>
              <a:t> </a:t>
            </a:r>
            <a:r>
              <a:rPr lang="uk-UA" i="1" dirty="0"/>
              <a:t> РА</a:t>
            </a:r>
            <a:r>
              <a:rPr lang="ru-RU" baseline="-25000" dirty="0"/>
              <a:t>1</a:t>
            </a:r>
            <a:r>
              <a:rPr lang="uk-UA" i="1" dirty="0"/>
              <a:t>А</a:t>
            </a:r>
            <a:r>
              <a:rPr lang="ru-RU" baseline="-25000" dirty="0"/>
              <a:t>2</a:t>
            </a:r>
            <a:r>
              <a:rPr lang="uk-UA" dirty="0"/>
              <a:t>, </a:t>
            </a:r>
            <a:r>
              <a:rPr lang="uk-UA" i="1" dirty="0"/>
              <a:t>КС</a:t>
            </a:r>
            <a:r>
              <a:rPr lang="uk-UA" baseline="-25000" dirty="0"/>
              <a:t>2</a:t>
            </a:r>
            <a:r>
              <a:rPr lang="uk-UA" i="1" dirty="0"/>
              <a:t>  РА</a:t>
            </a:r>
            <a:r>
              <a:rPr lang="uk-UA" baseline="-25000" dirty="0"/>
              <a:t>2</a:t>
            </a:r>
            <a:r>
              <a:rPr lang="uk-UA" i="1" dirty="0"/>
              <a:t>А</a:t>
            </a:r>
            <a:r>
              <a:rPr lang="ru-RU" baseline="-25000" dirty="0"/>
              <a:t>3</a:t>
            </a:r>
            <a:r>
              <a:rPr lang="uk-UA" i="1" dirty="0"/>
              <a:t>, ... .</a:t>
            </a:r>
            <a:endParaRPr lang="ru-RU" dirty="0"/>
          </a:p>
          <a:p>
            <a:pPr marL="0" indent="0" algn="ctr">
              <a:buNone/>
            </a:pPr>
            <a:r>
              <a:rPr lang="uk-UA" dirty="0"/>
              <a:t>Отже, і бічні грані піраміди дотикаються до роз­глянутої кулі. Тому вказана куля (з центром </a:t>
            </a:r>
            <a:r>
              <a:rPr lang="uk-UA" i="1" dirty="0"/>
              <a:t>О, </a:t>
            </a:r>
            <a:r>
              <a:rPr lang="uk-UA" dirty="0"/>
              <a:t>що збігається з точкою </a:t>
            </a:r>
            <a:r>
              <a:rPr lang="uk-UA" i="1" dirty="0"/>
              <a:t>К, </a:t>
            </a:r>
            <a:r>
              <a:rPr lang="uk-UA" dirty="0"/>
              <a:t>і радіусом </a:t>
            </a:r>
            <a:r>
              <a:rPr lang="en-US" i="1" dirty="0"/>
              <a:t>r</a:t>
            </a:r>
            <a:r>
              <a:rPr lang="uk-UA" dirty="0"/>
              <a:t>) вписана в пірамі­ду — сформульоване твердження доведено.</a:t>
            </a:r>
            <a:endParaRPr lang="ru-RU" dirty="0"/>
          </a:p>
          <a:p>
            <a:pPr marL="0" indent="0" algn="ctr">
              <a:buNone/>
            </a:pPr>
            <a:endParaRPr lang="ru-RU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94" y="1268760"/>
            <a:ext cx="3749607" cy="34563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906214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88640"/>
            <a:ext cx="7920880" cy="2520280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ru-RU" dirty="0" smtClean="0"/>
              <a:t>Кулю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описати</a:t>
            </a:r>
            <a:r>
              <a:rPr lang="ru-RU" dirty="0" smtClean="0"/>
              <a:t> </a:t>
            </a:r>
            <a:r>
              <a:rPr lang="ru-RU" dirty="0" err="1" smtClean="0"/>
              <a:t>навколо</a:t>
            </a:r>
            <a:r>
              <a:rPr lang="ru-RU" dirty="0" smtClean="0"/>
              <a:t> </a:t>
            </a:r>
            <a:r>
              <a:rPr lang="ru-RU" dirty="0" err="1" smtClean="0"/>
              <a:t>призми</a:t>
            </a:r>
            <a:r>
              <a:rPr lang="ru-RU" dirty="0" smtClean="0"/>
              <a:t>, </a:t>
            </a:r>
            <a:r>
              <a:rPr lang="ru-RU" dirty="0" err="1" smtClean="0"/>
              <a:t>тільки</a:t>
            </a:r>
            <a:r>
              <a:rPr lang="ru-RU" dirty="0" smtClean="0"/>
              <a:t> </a:t>
            </a:r>
            <a:r>
              <a:rPr lang="ru-RU" dirty="0" err="1" smtClean="0"/>
              <a:t>якщо</a:t>
            </a:r>
            <a:r>
              <a:rPr lang="ru-RU" dirty="0" smtClean="0"/>
              <a:t> вона пряма і </a:t>
            </a:r>
            <a:r>
              <a:rPr lang="ru-RU" dirty="0" err="1" smtClean="0"/>
              <a:t>її</a:t>
            </a:r>
            <a:r>
              <a:rPr lang="ru-RU" dirty="0" smtClean="0"/>
              <a:t> основа є </a:t>
            </a:r>
            <a:r>
              <a:rPr lang="ru-RU" dirty="0" err="1" smtClean="0"/>
              <a:t>прямокутником</a:t>
            </a:r>
            <a:r>
              <a:rPr lang="ru-RU" dirty="0" smtClean="0"/>
              <a:t>, </a:t>
            </a:r>
            <a:r>
              <a:rPr lang="ru-RU" dirty="0" err="1" smtClean="0"/>
              <a:t>вписаним</a:t>
            </a:r>
            <a:r>
              <a:rPr lang="ru-RU" dirty="0" smtClean="0"/>
              <a:t> в коло. Центр </a:t>
            </a:r>
            <a:r>
              <a:rPr lang="ru-RU" dirty="0" err="1" smtClean="0"/>
              <a:t>кулі</a:t>
            </a:r>
            <a:r>
              <a:rPr lang="ru-RU" dirty="0" smtClean="0"/>
              <a:t>, </a:t>
            </a:r>
            <a:r>
              <a:rPr lang="ru-RU" dirty="0" err="1" smtClean="0"/>
              <a:t>описаної</a:t>
            </a:r>
            <a:r>
              <a:rPr lang="ru-RU" dirty="0" smtClean="0"/>
              <a:t> </a:t>
            </a:r>
            <a:r>
              <a:rPr lang="ru-RU" dirty="0" err="1" smtClean="0"/>
              <a:t>навколо</a:t>
            </a:r>
            <a:r>
              <a:rPr lang="ru-RU" dirty="0" smtClean="0"/>
              <a:t> </a:t>
            </a:r>
            <a:r>
              <a:rPr lang="ru-RU" dirty="0" err="1" smtClean="0"/>
              <a:t>прямої</a:t>
            </a:r>
            <a:r>
              <a:rPr lang="ru-RU" dirty="0" smtClean="0"/>
              <a:t> </a:t>
            </a:r>
            <a:r>
              <a:rPr lang="ru-RU" dirty="0" err="1" smtClean="0"/>
              <a:t>призми</a:t>
            </a:r>
            <a:r>
              <a:rPr lang="ru-RU" dirty="0" smtClean="0"/>
              <a:t>, </a:t>
            </a:r>
            <a:r>
              <a:rPr lang="ru-RU" dirty="0" err="1" smtClean="0"/>
              <a:t>лежить</a:t>
            </a:r>
            <a:r>
              <a:rPr lang="ru-RU" dirty="0" smtClean="0"/>
              <a:t> на </a:t>
            </a:r>
            <a:r>
              <a:rPr lang="ru-RU" dirty="0" err="1" smtClean="0"/>
              <a:t>середині</a:t>
            </a:r>
            <a:r>
              <a:rPr lang="ru-RU" dirty="0" smtClean="0"/>
              <a:t> </a:t>
            </a:r>
            <a:r>
              <a:rPr lang="ru-RU" dirty="0" err="1" smtClean="0"/>
              <a:t>висоти</a:t>
            </a:r>
            <a:r>
              <a:rPr lang="ru-RU" dirty="0" smtClean="0"/>
              <a:t> </a:t>
            </a:r>
            <a:r>
              <a:rPr lang="ru-RU" dirty="0" err="1" smtClean="0"/>
              <a:t>призми</a:t>
            </a:r>
            <a:r>
              <a:rPr lang="ru-RU" dirty="0" smtClean="0"/>
              <a:t>, яка </a:t>
            </a:r>
            <a:r>
              <a:rPr lang="ru-RU" dirty="0" err="1" smtClean="0"/>
              <a:t>з'єднує</a:t>
            </a:r>
            <a:r>
              <a:rPr lang="ru-RU" dirty="0" smtClean="0"/>
              <a:t> </a:t>
            </a:r>
            <a:r>
              <a:rPr lang="ru-RU" dirty="0" err="1" smtClean="0"/>
              <a:t>центри</a:t>
            </a:r>
            <a:r>
              <a:rPr lang="ru-RU" dirty="0" smtClean="0"/>
              <a:t> </a:t>
            </a:r>
            <a:r>
              <a:rPr lang="ru-RU" dirty="0" err="1" smtClean="0"/>
              <a:t>кіл</a:t>
            </a:r>
            <a:r>
              <a:rPr lang="ru-RU" dirty="0" smtClean="0"/>
              <a:t>, </a:t>
            </a:r>
            <a:r>
              <a:rPr lang="ru-RU" dirty="0" err="1" smtClean="0"/>
              <a:t>описаних</a:t>
            </a:r>
            <a:r>
              <a:rPr lang="ru-RU" dirty="0" smtClean="0"/>
              <a:t> </a:t>
            </a:r>
            <a:r>
              <a:rPr lang="ru-RU" dirty="0" err="1" smtClean="0"/>
              <a:t>навколо</a:t>
            </a:r>
            <a:r>
              <a:rPr lang="ru-RU" dirty="0" smtClean="0"/>
              <a:t> основ </a:t>
            </a:r>
            <a:r>
              <a:rPr lang="ru-RU" dirty="0" err="1" smtClean="0"/>
              <a:t>призми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2492896"/>
            <a:ext cx="6699683" cy="338437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115615" y="6021288"/>
            <a:ext cx="669968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O – центр </a:t>
            </a:r>
            <a:r>
              <a:rPr lang="ru-RU" dirty="0" err="1" smtClean="0"/>
              <a:t>кулі</a:t>
            </a:r>
            <a:r>
              <a:rPr lang="ru-RU" dirty="0" smtClean="0"/>
              <a:t>; R – </a:t>
            </a:r>
            <a:r>
              <a:rPr lang="ru-RU" dirty="0" err="1" smtClean="0"/>
              <a:t>радіус</a:t>
            </a:r>
            <a:r>
              <a:rPr lang="ru-RU" dirty="0" smtClean="0"/>
              <a:t> </a:t>
            </a:r>
            <a:r>
              <a:rPr lang="ru-RU" dirty="0" err="1" smtClean="0"/>
              <a:t>кулі</a:t>
            </a:r>
            <a:r>
              <a:rPr lang="ru-RU" dirty="0" smtClean="0"/>
              <a:t>; O</a:t>
            </a:r>
            <a:r>
              <a:rPr lang="ru-RU" sz="1400" dirty="0" smtClean="0"/>
              <a:t>1</a:t>
            </a:r>
            <a:r>
              <a:rPr lang="ru-RU" dirty="0" smtClean="0"/>
              <a:t>O</a:t>
            </a:r>
            <a:r>
              <a:rPr lang="ru-RU" sz="1400" dirty="0" smtClean="0"/>
              <a:t>2</a:t>
            </a:r>
            <a:r>
              <a:rPr lang="ru-RU" dirty="0" smtClean="0"/>
              <a:t> – </a:t>
            </a:r>
            <a:r>
              <a:rPr lang="ru-RU" dirty="0" err="1" smtClean="0"/>
              <a:t>висота</a:t>
            </a:r>
            <a:r>
              <a:rPr lang="ru-RU" dirty="0" smtClean="0"/>
              <a:t> </a:t>
            </a:r>
            <a:r>
              <a:rPr lang="ru-RU" dirty="0" err="1" smtClean="0"/>
              <a:t>призми</a:t>
            </a:r>
            <a:r>
              <a:rPr lang="ru-RU" dirty="0" smtClean="0"/>
              <a:t>; r – </a:t>
            </a:r>
            <a:r>
              <a:rPr lang="ru-RU" dirty="0" err="1" smtClean="0"/>
              <a:t>радіус</a:t>
            </a:r>
            <a:r>
              <a:rPr lang="ru-RU" dirty="0" smtClean="0"/>
              <a:t> кола, </a:t>
            </a:r>
            <a:r>
              <a:rPr lang="ru-RU" dirty="0" err="1" smtClean="0"/>
              <a:t>описаного</a:t>
            </a:r>
            <a:r>
              <a:rPr lang="ru-RU" dirty="0" smtClean="0"/>
              <a:t> </a:t>
            </a:r>
            <a:r>
              <a:rPr lang="ru-RU" dirty="0" err="1" smtClean="0"/>
              <a:t>навколо</a:t>
            </a:r>
            <a:r>
              <a:rPr lang="ru-RU" dirty="0" smtClean="0"/>
              <a:t> </a:t>
            </a:r>
            <a:r>
              <a:rPr lang="ru-RU" dirty="0" err="1" smtClean="0"/>
              <a:t>основи</a:t>
            </a:r>
            <a:r>
              <a:rPr lang="ru-RU" dirty="0" smtClean="0"/>
              <a:t> </a:t>
            </a:r>
            <a:r>
              <a:rPr lang="ru-RU" dirty="0" err="1" smtClean="0"/>
              <a:t>призми</a:t>
            </a:r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82032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88640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/>
              <a:t>Куля </a:t>
            </a:r>
            <a:r>
              <a:rPr lang="ru-RU" dirty="0" err="1" smtClean="0"/>
              <a:t>називається</a:t>
            </a:r>
            <a:r>
              <a:rPr lang="ru-RU" dirty="0" smtClean="0"/>
              <a:t> </a:t>
            </a:r>
            <a:r>
              <a:rPr lang="ru-RU" dirty="0" err="1" smtClean="0"/>
              <a:t>описаною</a:t>
            </a:r>
            <a:r>
              <a:rPr lang="ru-RU" dirty="0" smtClean="0"/>
              <a:t> </a:t>
            </a:r>
            <a:r>
              <a:rPr lang="ru-RU" dirty="0" err="1" smtClean="0"/>
              <a:t>навколо</a:t>
            </a:r>
            <a:r>
              <a:rPr lang="ru-RU" dirty="0" smtClean="0"/>
              <a:t> </a:t>
            </a:r>
            <a:r>
              <a:rPr lang="ru-RU" dirty="0" err="1" smtClean="0"/>
              <a:t>піраміди</a:t>
            </a:r>
            <a:r>
              <a:rPr lang="ru-RU" dirty="0" smtClean="0"/>
              <a:t>, </a:t>
            </a:r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всі</a:t>
            </a:r>
            <a:r>
              <a:rPr lang="ru-RU" dirty="0" smtClean="0"/>
              <a:t> </a:t>
            </a:r>
            <a:r>
              <a:rPr lang="ru-RU" dirty="0" err="1" smtClean="0"/>
              <a:t>вершини</a:t>
            </a:r>
            <a:r>
              <a:rPr lang="ru-RU" dirty="0" smtClean="0"/>
              <a:t> </a:t>
            </a:r>
            <a:r>
              <a:rPr lang="ru-RU" dirty="0" err="1" smtClean="0"/>
              <a:t>піраміди</a:t>
            </a:r>
            <a:r>
              <a:rPr lang="ru-RU" dirty="0" smtClean="0"/>
              <a:t> лежать на </a:t>
            </a:r>
            <a:r>
              <a:rPr lang="ru-RU" dirty="0" err="1" smtClean="0"/>
              <a:t>поверхні</a:t>
            </a:r>
            <a:r>
              <a:rPr lang="ru-RU" dirty="0" smtClean="0"/>
              <a:t> </a:t>
            </a:r>
            <a:r>
              <a:rPr lang="ru-RU" dirty="0" err="1" smtClean="0"/>
              <a:t>кулі</a:t>
            </a:r>
            <a:r>
              <a:rPr lang="ru-RU" dirty="0" smtClean="0"/>
              <a:t>. </a:t>
            </a:r>
            <a:r>
              <a:rPr lang="en-US" dirty="0" smtClean="0"/>
              <a:t>O – </a:t>
            </a:r>
            <a:r>
              <a:rPr lang="ru-RU" dirty="0" smtClean="0"/>
              <a:t>центр </a:t>
            </a:r>
            <a:r>
              <a:rPr lang="ru-RU" dirty="0" err="1" smtClean="0"/>
              <a:t>описаної</a:t>
            </a:r>
            <a:r>
              <a:rPr lang="ru-RU" dirty="0" smtClean="0"/>
              <a:t> </a:t>
            </a:r>
            <a:r>
              <a:rPr lang="ru-RU" dirty="0" err="1" smtClean="0"/>
              <a:t>кулі</a:t>
            </a:r>
            <a:r>
              <a:rPr lang="ru-RU" dirty="0" smtClean="0"/>
              <a:t>; </a:t>
            </a:r>
            <a:r>
              <a:rPr lang="en-US" dirty="0" smtClean="0"/>
              <a:t>AO</a:t>
            </a:r>
            <a:r>
              <a:rPr lang="en-US" sz="2800" dirty="0" smtClean="0"/>
              <a:t>1</a:t>
            </a:r>
            <a:r>
              <a:rPr lang="en-US" dirty="0" smtClean="0"/>
              <a:t>= BO</a:t>
            </a:r>
            <a:r>
              <a:rPr lang="en-US" sz="2400" dirty="0" smtClean="0"/>
              <a:t>1</a:t>
            </a:r>
            <a:r>
              <a:rPr lang="en-US" dirty="0" smtClean="0"/>
              <a:t>= CO</a:t>
            </a:r>
            <a:r>
              <a:rPr lang="en-US" sz="2000" dirty="0" smtClean="0"/>
              <a:t>1</a:t>
            </a:r>
            <a:r>
              <a:rPr lang="en-US" dirty="0" smtClean="0"/>
              <a:t>= SO</a:t>
            </a:r>
            <a:r>
              <a:rPr lang="en-US" sz="2400" dirty="0" smtClean="0"/>
              <a:t>1</a:t>
            </a:r>
            <a:r>
              <a:rPr lang="en-US" dirty="0" smtClean="0"/>
              <a:t>=R</a:t>
            </a:r>
            <a:r>
              <a:rPr lang="ru-RU" sz="2400" dirty="0" err="1" smtClean="0"/>
              <a:t>опис</a:t>
            </a:r>
            <a:r>
              <a:rPr lang="ru-RU" sz="2400" dirty="0" smtClean="0"/>
              <a:t>. </a:t>
            </a:r>
            <a:r>
              <a:rPr lang="ru-RU" sz="2400" dirty="0" err="1" smtClean="0"/>
              <a:t>кулі</a:t>
            </a:r>
            <a:endParaRPr lang="ru-RU" sz="2400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2420888"/>
            <a:ext cx="4320480" cy="416663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796291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</TotalTime>
  <Words>1346</Words>
  <Application>Microsoft Office PowerPoint</Application>
  <PresentationFormat>Экран (4:3)</PresentationFormat>
  <Paragraphs>54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Комбінації многогранників і кулі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Задача</vt:lpstr>
      <vt:lpstr>Розв’язок</vt:lpstr>
      <vt:lpstr>Презентация PowerPoint</vt:lpstr>
      <vt:lpstr>Запитання для закріплення</vt:lpstr>
      <vt:lpstr>Презентация PowerPoint</vt:lpstr>
    </vt:vector>
  </TitlesOfParts>
  <Company>Krokoz™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Шар з многогранниками</dc:title>
  <dc:creator>Алина</dc:creator>
  <cp:lastModifiedBy>Алина</cp:lastModifiedBy>
  <cp:revision>8</cp:revision>
  <dcterms:created xsi:type="dcterms:W3CDTF">2013-04-23T18:58:55Z</dcterms:created>
  <dcterms:modified xsi:type="dcterms:W3CDTF">2013-04-23T20:15:26Z</dcterms:modified>
</cp:coreProperties>
</file>