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06D3A-54A0-417C-B0DA-672788A5E73E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5C876-95B8-40BC-A881-68ED803CE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znaimo.com.ua/%D0%9F%D0%B0%D1%80%D0%BD%D0%B0_%D1%84%D1%83%D0%BD%D0%BA%D1%86%D1%96%D1%8F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hyperlink" Target="http://znaimo.com.ua/%D0%97%D0%B2%D0%B8%D1%87%D0%B0%D0%B9%D0%BD%D0%B5_%D0%B4%D0%B8%D1%84%D0%B5%D1%80%D0%B5%D0%BD%D1%86%D1%96%D0%B0%D0%BB%D1%8C%D0%BD%D0%B5_%D1%80%D1%96%D0%B2%D0%BD%D1%8F%D0%BD%D0%BD%D1%8F" TargetMode="External"/><Relationship Id="rId10" Type="http://schemas.openxmlformats.org/officeDocument/2006/relationships/hyperlink" Target="http://znaimo.com.ua/%D0%A4%D1%83%D0%BD%D0%BA%D1%86%D1%96%D0%BE%D0%BD%D0%B0%D0%BB%D1%8C%D0%BD%D0%B5_%D1%80%D1%96%D0%B2%D0%BD%D1%8F%D0%BD%D0%BD%D1%8F" TargetMode="External"/><Relationship Id="rId4" Type="http://schemas.openxmlformats.org/officeDocument/2006/relationships/hyperlink" Target="http://znaimo.com.ua/%D0%9D%D0%B5%D0%BF%D0%B0%D1%80%D0%BD%D0%B0_%D1%84%D1%83%D0%BD%D0%BA%D1%86%D1%96%D1%8F" TargetMode="External"/><Relationship Id="rId9" Type="http://schemas.openxmlformats.org/officeDocument/2006/relationships/hyperlink" Target="http://znaimo.com.ua/%D0%91%D0%B5%D0%B7%D0%BF%D0%B5%D1%80%D0%B5%D1%80%D0%B2%D0%BD%D1%96_%D1%84%D1%83%D0%BD%D0%BA%D1%86%D1%96%D1%97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http://upload.wikimedia.org/math/4/8/7/487ce5e5dfb70fe1f06540f9473aac8f.png" TargetMode="External"/><Relationship Id="rId7" Type="http://schemas.openxmlformats.org/officeDocument/2006/relationships/image" Target="http://upload.wikimedia.org/math/a/8/9/a89f039f9ad6b4858b0e70b6db64d42f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http://upload.wikimedia.org/math/e/4/3/e4319b79d37796313792692078c12c83.png" TargetMode="External"/><Relationship Id="rId4" Type="http://schemas.openxmlformats.org/officeDocument/2006/relationships/image" Target="../media/image7.png"/><Relationship Id="rId9" Type="http://schemas.openxmlformats.org/officeDocument/2006/relationships/image" Target="http://upload.wikimedia.org/math/5/6/e/56e655d0ec42030d464ff7e4c0b56608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Дав</a:t>
            </a:r>
            <a:r>
              <a:rPr lang="uk-UA" dirty="0" err="1" smtClean="0"/>
              <a:t>ітадзе</a:t>
            </a:r>
            <a:r>
              <a:rPr lang="uk-UA" dirty="0" smtClean="0"/>
              <a:t> </a:t>
            </a:r>
            <a:r>
              <a:rPr lang="uk-UA" dirty="0" smtClean="0"/>
              <a:t>Нонна та </a:t>
            </a:r>
            <a:r>
              <a:rPr lang="uk-UA" dirty="0" err="1" smtClean="0"/>
              <a:t>Богачова</a:t>
            </a:r>
            <a:r>
              <a:rPr lang="uk-UA" dirty="0" smtClean="0"/>
              <a:t> Анастас</a:t>
            </a:r>
            <a:r>
              <a:rPr lang="ru-RU" dirty="0" err="1" smtClean="0"/>
              <a:t>ія</a:t>
            </a:r>
            <a:endParaRPr lang="uk-UA" dirty="0" smtClean="0"/>
          </a:p>
          <a:p>
            <a:r>
              <a:rPr lang="uk-UA" dirty="0" smtClean="0"/>
              <a:t>10-А</a:t>
            </a:r>
          </a:p>
          <a:p>
            <a:r>
              <a:rPr lang="uk-UA" dirty="0" smtClean="0"/>
              <a:t>ХСШ №119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643050"/>
            <a:ext cx="8358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Властивості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тригонометричних</a:t>
            </a:r>
            <a:endParaRPr lang="en-US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функцій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2972656" cy="256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://korebo.74335s001.edusite.ru/DswMedia/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1500174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Опції</a:t>
            </a:r>
            <a:r>
              <a:rPr lang="uk-UA" dirty="0" smtClean="0"/>
              <a:t> </a:t>
            </a:r>
            <a:r>
              <a:rPr lang="uk-UA" b="1" dirty="0" smtClean="0"/>
              <a:t>косинус</a:t>
            </a:r>
            <a:r>
              <a:rPr lang="uk-UA" dirty="0" smtClean="0"/>
              <a:t> і </a:t>
            </a:r>
            <a:r>
              <a:rPr lang="uk-UA" b="1" dirty="0" smtClean="0"/>
              <a:t>синус</a:t>
            </a:r>
            <a:r>
              <a:rPr lang="uk-UA" dirty="0" smtClean="0"/>
              <a:t> можна визначити як </a:t>
            </a:r>
            <a:r>
              <a:rPr lang="uk-UA" dirty="0" smtClean="0">
                <a:hlinkClick r:id="rId3" tooltip="Парна функція"/>
              </a:rPr>
              <a:t>парне</a:t>
            </a:r>
            <a:r>
              <a:rPr lang="uk-UA" dirty="0" smtClean="0"/>
              <a:t> (косинус) і </a:t>
            </a:r>
            <a:r>
              <a:rPr lang="uk-UA" dirty="0" smtClean="0">
                <a:hlinkClick r:id="rId4" tooltip="Непарна функція"/>
              </a:rPr>
              <a:t>непарне</a:t>
            </a:r>
            <a:r>
              <a:rPr lang="uk-UA" dirty="0" smtClean="0"/>
              <a:t> (синус) рішення </a:t>
            </a:r>
            <a:r>
              <a:rPr lang="uk-UA" dirty="0" smtClean="0">
                <a:hlinkClick r:id="rId5" tooltip="Звичайне диференціальне рівняння"/>
              </a:rPr>
              <a:t>диференціального рівняння</a:t>
            </a:r>
            <a:endParaRPr lang="uk-UA" dirty="0"/>
          </a:p>
        </p:txBody>
      </p:sp>
      <p:pic>
        <p:nvPicPr>
          <p:cNvPr id="23554" name="Picture 2" descr="\ Frac {d ^ 2} {d \ varphi ^ 2} R (\ varphi) = - R (\ varphi)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1643050"/>
            <a:ext cx="1571625" cy="4476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357430"/>
            <a:ext cx="2761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з початковими умовами </a:t>
            </a:r>
            <a:endParaRPr lang="uk-UA" dirty="0"/>
          </a:p>
        </p:txBody>
      </p:sp>
      <p:pic>
        <p:nvPicPr>
          <p:cNvPr id="23556" name="Picture 4" descr="\ Cos \ left (0 \ right) = \ sin '\ left (0 \ right) =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428868"/>
            <a:ext cx="1647825" cy="2095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857496"/>
            <a:ext cx="6072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Тобто </a:t>
            </a:r>
            <a:r>
              <a:rPr lang="uk-UA" dirty="0" smtClean="0"/>
              <a:t>як функцій однієї змінної, друга похідна яких дорівнює самої функції, взятої зі знаком мінус:</a:t>
            </a:r>
            <a:endParaRPr lang="uk-UA" dirty="0"/>
          </a:p>
        </p:txBody>
      </p:sp>
      <p:pic>
        <p:nvPicPr>
          <p:cNvPr id="23558" name="Picture 6" descr="\ \ Left (\ sin x \ right)''= - \ sin x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3143248"/>
            <a:ext cx="1419225" cy="2190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3929066"/>
            <a:ext cx="6000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Визначення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тригонометричних</a:t>
            </a:r>
            <a:r>
              <a:rPr lang="ru-RU" b="1" dirty="0" smtClean="0"/>
              <a:t> </a:t>
            </a:r>
            <a:r>
              <a:rPr lang="ru-RU" b="1" dirty="0" err="1" smtClean="0"/>
              <a:t>функцій</a:t>
            </a:r>
            <a:r>
              <a:rPr lang="ru-RU" b="1" dirty="0" smtClean="0"/>
              <a:t> як </a:t>
            </a:r>
            <a:r>
              <a:rPr lang="ru-RU" b="1" dirty="0" err="1" smtClean="0"/>
              <a:t>рішень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функціональних</a:t>
            </a:r>
            <a:r>
              <a:rPr lang="ru-RU" b="1" dirty="0" smtClean="0"/>
              <a:t> </a:t>
            </a:r>
            <a:r>
              <a:rPr lang="ru-RU" b="1" dirty="0" err="1" smtClean="0"/>
              <a:t>рівнянь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28604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Визначення тригонометричних функцій як рішень диференціальних рівнянь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857760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Опції </a:t>
            </a:r>
            <a:r>
              <a:rPr lang="uk-UA" b="1" dirty="0" smtClean="0"/>
              <a:t>косинус</a:t>
            </a:r>
            <a:r>
              <a:rPr lang="uk-UA" dirty="0" smtClean="0"/>
              <a:t> і </a:t>
            </a:r>
            <a:r>
              <a:rPr lang="uk-UA" b="1" dirty="0" smtClean="0"/>
              <a:t>синус</a:t>
            </a:r>
            <a:r>
              <a:rPr lang="uk-UA" dirty="0" smtClean="0"/>
              <a:t> можна визначити як </a:t>
            </a:r>
            <a:r>
              <a:rPr lang="uk-UA" dirty="0" smtClean="0">
                <a:hlinkClick r:id="rId9" tooltip="Безперервні функції"/>
              </a:rPr>
              <a:t>безперервні рішення</a:t>
            </a:r>
            <a:r>
              <a:rPr lang="uk-UA" dirty="0" smtClean="0"/>
              <a:t> ( </a:t>
            </a:r>
            <a:r>
              <a:rPr lang="en-US" i="1" dirty="0" smtClean="0"/>
              <a:t>f</a:t>
            </a:r>
            <a:r>
              <a:rPr lang="en-US" dirty="0" smtClean="0"/>
              <a:t> </a:t>
            </a:r>
            <a:r>
              <a:rPr lang="uk-UA" dirty="0" smtClean="0"/>
              <a:t>і </a:t>
            </a:r>
            <a:r>
              <a:rPr lang="en-US" i="1" dirty="0" smtClean="0"/>
              <a:t>g</a:t>
            </a:r>
            <a:r>
              <a:rPr lang="en-US" dirty="0" smtClean="0"/>
              <a:t> </a:t>
            </a:r>
            <a:r>
              <a:rPr lang="uk-UA" dirty="0" smtClean="0"/>
              <a:t>відповідно) системи </a:t>
            </a:r>
            <a:r>
              <a:rPr lang="uk-UA" dirty="0" smtClean="0">
                <a:hlinkClick r:id="rId10" tooltip="Функціональне рівняння"/>
              </a:rPr>
              <a:t>функціональних рівнянь</a:t>
            </a:r>
            <a:r>
              <a:rPr lang="uk-UA" dirty="0" smtClean="0"/>
              <a:t> :</a:t>
            </a:r>
            <a:endParaRPr lang="uk-UA" dirty="0"/>
          </a:p>
        </p:txBody>
      </p:sp>
      <p:pic>
        <p:nvPicPr>
          <p:cNvPr id="23560" name="Picture 8" descr="\ Left \ {\ begin {array} {rcl} f (x + y) &amp; = &amp; f (x) f (y)-g (x) g (y) \ \ g (x + y) &amp; = &amp; g (x ) f (y) + f (x) g (y) \ end {array} \ right.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8662" y="5715016"/>
            <a:ext cx="2962275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://pedsovet.su/_ld/354/47533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57224" y="571480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Функція</a:t>
            </a:r>
            <a:endParaRPr lang="uk-UA" dirty="0"/>
          </a:p>
        </p:txBody>
      </p:sp>
      <p:pic>
        <p:nvPicPr>
          <p:cNvPr id="25602" name="Picture 2" descr="http://www.rusnauka.com/15_DNI_2008/Pedagogica/32707.doc.files/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642918"/>
            <a:ext cx="942975" cy="2667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928670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1) Оскільки синус існує для будь-якого дійсного числа і як ордината точки одиничного кола змінюється на відрізку від -1 до 1, то областю визначення цієї функції є множина</a:t>
            </a:r>
            <a:endParaRPr lang="uk-UA" sz="1400" dirty="0"/>
          </a:p>
        </p:txBody>
      </p:sp>
      <p:pic>
        <p:nvPicPr>
          <p:cNvPr id="25604" name="Picture 4" descr="http://www.rusnauka.com/15_DNI_2008/Pedagogica/32707.doc.files/image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214422"/>
            <a:ext cx="238125" cy="2190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428736"/>
            <a:ext cx="4643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всіх дійсних чисел, а областю значень — відрізок</a:t>
            </a:r>
            <a:endParaRPr lang="uk-UA" sz="1400" dirty="0"/>
          </a:p>
        </p:txBody>
      </p:sp>
      <p:pic>
        <p:nvPicPr>
          <p:cNvPr id="25606" name="Picture 6" descr="http://www.rusnauka.com/15_DNI_2008/Pedagogica/32707.doc.files/image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500174"/>
            <a:ext cx="714375" cy="3048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714488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2)</a:t>
            </a:r>
            <a:r>
              <a:rPr lang="uk-UA" dirty="0" smtClean="0"/>
              <a:t> </a:t>
            </a:r>
            <a:r>
              <a:rPr lang="uk-UA" sz="1400" dirty="0" smtClean="0"/>
              <a:t>Графік</a:t>
            </a:r>
            <a:r>
              <a:rPr lang="uk-UA" dirty="0" smtClean="0"/>
              <a:t> </a:t>
            </a:r>
            <a:r>
              <a:rPr lang="uk-UA" sz="1400" dirty="0" smtClean="0"/>
              <a:t>функції симетричний відносно початку координат, тобто</a:t>
            </a:r>
            <a:endParaRPr lang="uk-UA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143116"/>
            <a:ext cx="928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функція</a:t>
            </a:r>
            <a:endParaRPr lang="uk-UA" sz="1400" dirty="0"/>
          </a:p>
        </p:txBody>
      </p:sp>
      <p:pic>
        <p:nvPicPr>
          <p:cNvPr id="25608" name="Picture 8" descr="http://www.rusnauka.com/15_DNI_2008/Pedagogica/32707.doc.files/image0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2143116"/>
            <a:ext cx="1038225" cy="2571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357422" y="2071678"/>
            <a:ext cx="5715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— непарна</a:t>
            </a:r>
            <a:r>
              <a:rPr lang="uk-UA" sz="1400" dirty="0" smtClean="0"/>
              <a:t>.   Доведемо   це,   </a:t>
            </a:r>
            <a:r>
              <a:rPr lang="uk-UA" sz="1400" dirty="0" smtClean="0"/>
              <a:t>користуючись одиничним </a:t>
            </a:r>
            <a:r>
              <a:rPr lang="uk-UA" sz="1400" dirty="0" smtClean="0"/>
              <a:t>колом.</a:t>
            </a:r>
            <a:endParaRPr lang="uk-UA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428868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3)</a:t>
            </a:r>
            <a:r>
              <a:rPr lang="uk-UA" dirty="0" smtClean="0"/>
              <a:t> </a:t>
            </a:r>
            <a:r>
              <a:rPr lang="uk-UA" sz="1400" dirty="0" smtClean="0"/>
              <a:t>Оскільки </a:t>
            </a:r>
            <a:r>
              <a:rPr lang="uk-UA" sz="1400" dirty="0" smtClean="0"/>
              <a:t>областю визначення функції</a:t>
            </a:r>
            <a:endParaRPr lang="uk-UA" sz="1400" dirty="0"/>
          </a:p>
        </p:txBody>
      </p:sp>
      <p:pic>
        <p:nvPicPr>
          <p:cNvPr id="25612" name="Picture 12" descr="http://www.rusnauka.com/15_DNI_2008/Pedagogica/32707.doc.files/image0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2500306"/>
            <a:ext cx="771525" cy="20955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572000" y="2428868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є множина</a:t>
            </a:r>
            <a:endParaRPr lang="uk-UA" sz="1400" dirty="0"/>
          </a:p>
        </p:txBody>
      </p:sp>
      <p:pic>
        <p:nvPicPr>
          <p:cNvPr id="25614" name="Picture 14" descr="http://www.rusnauka.com/15_DNI_2008/Pedagogica/32707.doc.files/image01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2500306"/>
            <a:ext cx="247650" cy="2286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786446" y="2428868"/>
            <a:ext cx="463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яка</a:t>
            </a:r>
            <a:endParaRPr lang="uk-UA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2928934"/>
            <a:ext cx="7286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симетрична  відносно  початку   (нуля)   відліку,   то   </a:t>
            </a:r>
            <a:r>
              <a:rPr lang="uk-UA" sz="1400" dirty="0" smtClean="0"/>
              <a:t>залишається довести</a:t>
            </a:r>
            <a:r>
              <a:rPr lang="uk-UA" sz="1400" dirty="0" smtClean="0"/>
              <a:t>, що</a:t>
            </a:r>
            <a:endParaRPr lang="uk-UA" sz="1400" dirty="0"/>
          </a:p>
        </p:txBody>
      </p:sp>
      <p:pic>
        <p:nvPicPr>
          <p:cNvPr id="25616" name="Picture 16" descr="http://www.rusnauka.com/15_DNI_2008/Pedagogica/32707.doc.files/image01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2928934"/>
            <a:ext cx="1600200" cy="24765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00034" y="3286124"/>
            <a:ext cx="3278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/>
              <a:t>Позначимо</a:t>
            </a:r>
            <a:r>
              <a:rPr lang="ru-RU" sz="1400" dirty="0" smtClean="0"/>
              <a:t> на </a:t>
            </a:r>
            <a:r>
              <a:rPr lang="ru-RU" sz="1400" dirty="0" err="1" smtClean="0"/>
              <a:t>одиничному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колі</a:t>
            </a:r>
            <a:r>
              <a:rPr lang="ru-RU" sz="1400" dirty="0" smtClean="0"/>
              <a:t> точки</a:t>
            </a:r>
            <a:endParaRPr lang="uk-UA" sz="1400" dirty="0"/>
          </a:p>
        </p:txBody>
      </p:sp>
      <p:pic>
        <p:nvPicPr>
          <p:cNvPr id="25618" name="Picture 18" descr="http://www.rusnauka.com/15_DNI_2008/Pedagogica/32707.doc.files/image0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3286124"/>
            <a:ext cx="590550" cy="23812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357686" y="3214686"/>
            <a:ext cx="4071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відповідають</a:t>
            </a:r>
            <a:r>
              <a:rPr lang="ru-RU" sz="1400" dirty="0" smtClean="0"/>
              <a:t> числам а </a:t>
            </a:r>
            <a:r>
              <a:rPr lang="ru-RU" sz="1400" dirty="0" err="1" smtClean="0"/>
              <a:t>і</a:t>
            </a:r>
            <a:r>
              <a:rPr lang="ru-RU" sz="1400" dirty="0" smtClean="0"/>
              <a:t> </a:t>
            </a:r>
            <a:r>
              <a:rPr lang="ru-RU" sz="1400" dirty="0" err="1" smtClean="0"/>
              <a:t>а</a:t>
            </a:r>
            <a:r>
              <a:rPr lang="ru-RU" sz="1400" dirty="0" smtClean="0"/>
              <a:t>. </a:t>
            </a:r>
            <a:endParaRPr lang="uk-UA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8596" y="3643314"/>
            <a:ext cx="5951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Оскільки</a:t>
            </a:r>
            <a:r>
              <a:rPr lang="ru-RU" sz="1400" dirty="0" smtClean="0"/>
              <a:t> </a:t>
            </a:r>
            <a:r>
              <a:rPr lang="ru-RU" sz="1400" dirty="0" err="1" smtClean="0"/>
              <a:t>прямокутний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трикутник</a:t>
            </a:r>
            <a:endParaRPr lang="uk-UA" sz="1400" dirty="0"/>
          </a:p>
        </p:txBody>
      </p:sp>
      <p:pic>
        <p:nvPicPr>
          <p:cNvPr id="25620" name="Picture 20" descr="http://www.rusnauka.com/15_DNI_2008/Pedagogica/32707.doc.files/image018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3643314"/>
            <a:ext cx="1647825" cy="276225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5000628" y="3571876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то катет</a:t>
            </a:r>
            <a:endParaRPr lang="uk-UA" sz="1400" dirty="0"/>
          </a:p>
        </p:txBody>
      </p:sp>
      <p:pic>
        <p:nvPicPr>
          <p:cNvPr id="25622" name="Picture 22" descr="http://www.rusnauka.com/15_DNI_2008/Pedagogica/32707.doc.files/image02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6446" y="3643314"/>
            <a:ext cx="590550" cy="257175"/>
          </a:xfrm>
          <a:prstGeom prst="rect">
            <a:avLst/>
          </a:prstGeom>
          <a:noFill/>
        </p:spPr>
      </p:pic>
      <p:pic>
        <p:nvPicPr>
          <p:cNvPr id="25624" name="Picture 24" descr="http://www.rusnauka.com/15_DNI_2008/Pedagogica/32707.doc.files/image02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7950" y="3643314"/>
            <a:ext cx="466725" cy="304801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500034" y="41433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а катет ОА — </a:t>
            </a:r>
            <a:r>
              <a:rPr lang="ru-RU" sz="1400" dirty="0" err="1" smtClean="0"/>
              <a:t>спільний</a:t>
            </a:r>
            <a:r>
              <a:rPr lang="ru-RU" sz="1400" dirty="0" smtClean="0"/>
              <a:t>.  </a:t>
            </a:r>
            <a:r>
              <a:rPr lang="ru-RU" sz="1400" dirty="0" err="1" smtClean="0"/>
              <a:t>Отже</a:t>
            </a:r>
            <a:r>
              <a:rPr lang="ru-RU" sz="1400" dirty="0" smtClean="0"/>
              <a:t>,  </a:t>
            </a:r>
            <a:r>
              <a:rPr lang="ru-RU" sz="1400" dirty="0" err="1" smtClean="0"/>
              <a:t>абсциси</a:t>
            </a:r>
            <a:r>
              <a:rPr lang="ru-RU" sz="1400" dirty="0" smtClean="0"/>
              <a:t> </a:t>
            </a:r>
            <a:r>
              <a:rPr lang="ru-RU" sz="1400" dirty="0" err="1" smtClean="0"/>
              <a:t>точок</a:t>
            </a:r>
            <a:endParaRPr lang="uk-UA" sz="1400" dirty="0"/>
          </a:p>
        </p:txBody>
      </p:sp>
      <p:pic>
        <p:nvPicPr>
          <p:cNvPr id="25626" name="Picture 26" descr="http://www.rusnauka.com/15_DNI_2008/Pedagogica/32707.doc.files/image02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6248" y="4214818"/>
            <a:ext cx="752475" cy="24765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5143504" y="4143380"/>
            <a:ext cx="400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рівні, а ординати — протилежні </a:t>
            </a:r>
            <a:r>
              <a:rPr lang="uk-UA" sz="1400" dirty="0" smtClean="0"/>
              <a:t>числа</a:t>
            </a:r>
            <a:endParaRPr lang="uk-UA" sz="1400" dirty="0"/>
          </a:p>
        </p:txBody>
      </p:sp>
      <p:pic>
        <p:nvPicPr>
          <p:cNvPr id="25628" name="Picture 28" descr="http://www.rusnauka.com/15_DNI_2008/Pedagogica/32707.doc.files/image026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71736" y="4643446"/>
            <a:ext cx="1457325" cy="28575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1785918" y="4643446"/>
            <a:ext cx="580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Тому</a:t>
            </a:r>
            <a:endParaRPr lang="uk-UA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428728" y="214290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Вивчення властивостей тригонометричних функцій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ya-umni4ka.ru/wp-content/uploads/2012/01/shab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57686" y="357166"/>
            <a:ext cx="464347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err="1" smtClean="0">
                <a:solidFill>
                  <a:srgbClr val="FF0000"/>
                </a:solidFill>
                <a:latin typeface="Constantia" pitchFamily="18" charset="0"/>
              </a:rPr>
              <a:t>Властивості</a:t>
            </a: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Constantia" pitchFamily="18" charset="0"/>
              </a:rPr>
              <a:t>функції</a:t>
            </a: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i="1" dirty="0" smtClean="0">
                <a:latin typeface="Constantia" pitchFamily="18" charset="0"/>
              </a:rPr>
              <a:t>D(sin x) = R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 smtClean="0">
                <a:latin typeface="Constantia" pitchFamily="18" charset="0"/>
              </a:rPr>
              <a:t>y = sin x – </a:t>
            </a:r>
            <a:r>
              <a:rPr lang="ru-RU" i="1" dirty="0" err="1" smtClean="0">
                <a:latin typeface="Constantia" pitchFamily="18" charset="0"/>
              </a:rPr>
              <a:t>непарна</a:t>
            </a:r>
            <a:r>
              <a:rPr lang="ru-RU" i="1" dirty="0" smtClean="0">
                <a:latin typeface="Constantia" pitchFamily="18" charset="0"/>
              </a:rPr>
              <a:t> </a:t>
            </a:r>
            <a:r>
              <a:rPr lang="ru-RU" i="1" dirty="0" err="1" smtClean="0">
                <a:latin typeface="Constantia" pitchFamily="18" charset="0"/>
              </a:rPr>
              <a:t>функція</a:t>
            </a:r>
            <a:r>
              <a:rPr lang="ru-RU" i="1" dirty="0" smtClean="0">
                <a:latin typeface="Constantia" pitchFamily="18" charset="0"/>
              </a:rPr>
              <a:t>, </a:t>
            </a: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       </a:t>
            </a:r>
            <a:r>
              <a:rPr lang="ru-RU" i="1" dirty="0" err="1" smtClean="0">
                <a:latin typeface="Constantia" pitchFamily="18" charset="0"/>
              </a:rPr>
              <a:t>графік</a:t>
            </a:r>
            <a:r>
              <a:rPr lang="ru-RU" i="1" dirty="0" smtClean="0">
                <a:latin typeface="Constantia" pitchFamily="18" charset="0"/>
              </a:rPr>
              <a:t> </a:t>
            </a:r>
            <a:r>
              <a:rPr lang="ru-RU" i="1" dirty="0" err="1" smtClean="0">
                <a:latin typeface="Constantia" pitchFamily="18" charset="0"/>
              </a:rPr>
              <a:t>симетричний</a:t>
            </a:r>
            <a:r>
              <a:rPr lang="ru-RU" i="1" dirty="0" smtClean="0">
                <a:latin typeface="Constantia" pitchFamily="18" charset="0"/>
              </a:rPr>
              <a:t> </a:t>
            </a:r>
            <a:r>
              <a:rPr lang="ru-RU" i="1" dirty="0" err="1" smtClean="0">
                <a:latin typeface="Constantia" pitchFamily="18" charset="0"/>
              </a:rPr>
              <a:t>відносно</a:t>
            </a:r>
            <a:r>
              <a:rPr lang="ru-RU" i="1" dirty="0" smtClean="0">
                <a:latin typeface="Constantia" pitchFamily="18" charset="0"/>
              </a:rPr>
              <a:t> початку</a:t>
            </a: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       координат</a:t>
            </a: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3.    </a:t>
            </a:r>
            <a:r>
              <a:rPr lang="ru-RU" i="1" dirty="0" err="1" smtClean="0">
                <a:latin typeface="Constantia" pitchFamily="18" charset="0"/>
              </a:rPr>
              <a:t>періодичність</a:t>
            </a:r>
            <a:r>
              <a:rPr lang="ru-RU" i="1" dirty="0" smtClean="0">
                <a:latin typeface="Constantia" pitchFamily="18" charset="0"/>
              </a:rPr>
              <a:t>:  </a:t>
            </a:r>
            <a:r>
              <a:rPr lang="en-US" i="1" dirty="0" smtClean="0">
                <a:latin typeface="Constantia" pitchFamily="18" charset="0"/>
              </a:rPr>
              <a:t>T = 2</a:t>
            </a:r>
            <a:r>
              <a:rPr lang="el-GR" i="1" dirty="0" smtClean="0">
                <a:latin typeface="Constantia" pitchFamily="18" charset="0"/>
              </a:rPr>
              <a:t>π</a:t>
            </a:r>
            <a:endParaRPr lang="ru-RU" i="1" dirty="0" smtClean="0">
              <a:latin typeface="Constantia" pitchFamily="18" charset="0"/>
            </a:endParaRP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4.    </a:t>
            </a:r>
            <a:r>
              <a:rPr lang="en-US" i="1" dirty="0" smtClean="0">
                <a:latin typeface="Constantia" pitchFamily="18" charset="0"/>
              </a:rPr>
              <a:t>sin x  = O </a:t>
            </a:r>
            <a:r>
              <a:rPr lang="ru-RU" i="1" dirty="0" smtClean="0">
                <a:latin typeface="Constantia" pitchFamily="18" charset="0"/>
              </a:rPr>
              <a:t>при </a:t>
            </a:r>
            <a:r>
              <a:rPr lang="ru-RU" i="1" dirty="0" err="1" smtClean="0">
                <a:latin typeface="Constantia" pitchFamily="18" charset="0"/>
              </a:rPr>
              <a:t>х</a:t>
            </a:r>
            <a:r>
              <a:rPr lang="ru-RU" i="1" dirty="0" smtClean="0">
                <a:latin typeface="Constantia" pitchFamily="18" charset="0"/>
              </a:rPr>
              <a:t> = </a:t>
            </a:r>
            <a:r>
              <a:rPr lang="el-GR" i="1" dirty="0" smtClean="0">
                <a:latin typeface="Constantia" pitchFamily="18" charset="0"/>
              </a:rPr>
              <a:t>π</a:t>
            </a:r>
            <a:r>
              <a:rPr lang="en-US" i="1" dirty="0" smtClean="0">
                <a:latin typeface="Constantia" pitchFamily="18" charset="0"/>
              </a:rPr>
              <a:t>n, n</a:t>
            </a:r>
            <a:r>
              <a:rPr lang="ru-RU" dirty="0" smtClean="0">
                <a:sym typeface="Symbol"/>
              </a:rPr>
              <a:t></a:t>
            </a:r>
            <a:r>
              <a:rPr lang="en-US" i="1" dirty="0" smtClean="0">
                <a:latin typeface="Constantia" pitchFamily="18" charset="0"/>
                <a:sym typeface="Symbol"/>
              </a:rPr>
              <a:t>Z </a:t>
            </a:r>
            <a:r>
              <a:rPr lang="ru-RU" i="1" dirty="0" smtClean="0">
                <a:latin typeface="Constantia" pitchFamily="18" charset="0"/>
                <a:sym typeface="Symbol"/>
              </a:rPr>
              <a:t>(</a:t>
            </a:r>
            <a:r>
              <a:rPr lang="ru-RU" i="1" dirty="0" err="1" smtClean="0">
                <a:latin typeface="Constantia" pitchFamily="18" charset="0"/>
                <a:sym typeface="Symbol"/>
              </a:rPr>
              <a:t>нулі</a:t>
            </a:r>
            <a:r>
              <a:rPr lang="ru-RU" i="1" dirty="0" smtClean="0">
                <a:latin typeface="Constantia" pitchFamily="18" charset="0"/>
                <a:sym typeface="Symbol"/>
              </a:rPr>
              <a:t> </a:t>
            </a:r>
            <a:r>
              <a:rPr lang="ru-RU" i="1" dirty="0" err="1" smtClean="0">
                <a:latin typeface="Constantia" pitchFamily="18" charset="0"/>
                <a:sym typeface="Symbol"/>
              </a:rPr>
              <a:t>функції</a:t>
            </a:r>
            <a:r>
              <a:rPr lang="ru-RU" i="1" dirty="0" smtClean="0">
                <a:latin typeface="Constantia" pitchFamily="18" charset="0"/>
                <a:sym typeface="Symbol"/>
              </a:rPr>
              <a:t>)</a:t>
            </a:r>
            <a:endParaRPr lang="en-US" i="1" dirty="0" smtClean="0">
              <a:latin typeface="Constantia" pitchFamily="18" charset="0"/>
              <a:sym typeface="Symbol"/>
            </a:endParaRPr>
          </a:p>
          <a:p>
            <a:pPr marL="342900" indent="-342900"/>
            <a:r>
              <a:rPr lang="ru-RU" i="1" dirty="0" smtClean="0">
                <a:latin typeface="Constantia" pitchFamily="18" charset="0"/>
                <a:sym typeface="Symbol"/>
              </a:rPr>
              <a:t>5.    </a:t>
            </a:r>
            <a:r>
              <a:rPr lang="ru-RU" i="1" dirty="0" err="1" smtClean="0">
                <a:latin typeface="Constantia" pitchFamily="18" charset="0"/>
                <a:sym typeface="Symbol"/>
              </a:rPr>
              <a:t>проміжки</a:t>
            </a:r>
            <a:r>
              <a:rPr lang="ru-RU" i="1" dirty="0" smtClean="0">
                <a:latin typeface="Constantia" pitchFamily="18" charset="0"/>
                <a:sym typeface="Symbol"/>
              </a:rPr>
              <a:t> </a:t>
            </a:r>
            <a:r>
              <a:rPr lang="ru-RU" i="1" dirty="0" err="1" smtClean="0">
                <a:latin typeface="Constantia" pitchFamily="18" charset="0"/>
                <a:sym typeface="Symbol"/>
              </a:rPr>
              <a:t>знакосталості</a:t>
            </a:r>
            <a:r>
              <a:rPr lang="ru-RU" i="1" dirty="0" smtClean="0">
                <a:latin typeface="Constantia" pitchFamily="18" charset="0"/>
                <a:sym typeface="Symbol"/>
              </a:rPr>
              <a:t>:</a:t>
            </a:r>
          </a:p>
          <a:p>
            <a:pPr marL="342900" indent="-342900"/>
            <a:r>
              <a:rPr lang="ru-RU" i="1" dirty="0" smtClean="0">
                <a:sym typeface="Symbol"/>
              </a:rPr>
              <a:t>      </a:t>
            </a:r>
            <a:r>
              <a:rPr lang="en-US" i="1" dirty="0" smtClean="0">
                <a:latin typeface="Constantia" pitchFamily="18" charset="0"/>
                <a:sym typeface="Symbol"/>
              </a:rPr>
              <a:t>sin x &gt; 0  </a:t>
            </a:r>
            <a:r>
              <a:rPr lang="ru-RU" i="1" dirty="0" smtClean="0">
                <a:latin typeface="Constantia" pitchFamily="18" charset="0"/>
                <a:sym typeface="Symbol"/>
              </a:rPr>
              <a:t>при </a:t>
            </a:r>
            <a:r>
              <a:rPr lang="en-US" i="1" dirty="0" smtClean="0">
                <a:latin typeface="Constantia" pitchFamily="18" charset="0"/>
                <a:sym typeface="Symbol"/>
              </a:rPr>
              <a:t>      </a:t>
            </a:r>
            <a:r>
              <a:rPr lang="ru-RU" i="1" dirty="0" smtClean="0">
                <a:latin typeface="Constantia" pitchFamily="18" charset="0"/>
                <a:sym typeface="Symbol"/>
              </a:rPr>
              <a:t>0</a:t>
            </a:r>
            <a:r>
              <a:rPr lang="en-US" i="1" dirty="0" smtClean="0">
                <a:latin typeface="Constantia" pitchFamily="18" charset="0"/>
                <a:sym typeface="Symbol"/>
              </a:rPr>
              <a:t> 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</a:t>
            </a:r>
            <a:r>
              <a:rPr lang="ru-RU" i="1" dirty="0" smtClean="0">
                <a:latin typeface="Constantia" pitchFamily="18" charset="0"/>
                <a:sym typeface="Symbol"/>
              </a:rPr>
              <a:t> &lt; </a:t>
            </a:r>
            <a:r>
              <a:rPr lang="en-US" i="1" dirty="0" smtClean="0">
                <a:latin typeface="Constantia" pitchFamily="18" charset="0"/>
                <a:sym typeface="Symbol"/>
              </a:rPr>
              <a:t>x &lt; 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n, </a:t>
            </a:r>
            <a:r>
              <a:rPr lang="en-US" i="1" dirty="0" smtClean="0">
                <a:latin typeface="Constantia" pitchFamily="18" charset="0"/>
              </a:rPr>
              <a:t>n</a:t>
            </a:r>
            <a:r>
              <a:rPr lang="ru-RU" dirty="0" smtClean="0">
                <a:sym typeface="Symbol"/>
              </a:rPr>
              <a:t></a:t>
            </a:r>
            <a:r>
              <a:rPr lang="en-US" i="1" dirty="0" smtClean="0">
                <a:sym typeface="Symbol"/>
              </a:rPr>
              <a:t>Z</a:t>
            </a:r>
          </a:p>
          <a:p>
            <a:pPr marL="342900" indent="-342900"/>
            <a:r>
              <a:rPr lang="en-US" i="1" dirty="0" smtClean="0">
                <a:latin typeface="Constantia" pitchFamily="18" charset="0"/>
                <a:sym typeface="Symbol"/>
              </a:rPr>
              <a:t>       sin x &lt; 0  </a:t>
            </a:r>
            <a:r>
              <a:rPr lang="ru-RU" i="1" dirty="0" smtClean="0">
                <a:latin typeface="Constantia" pitchFamily="18" charset="0"/>
                <a:sym typeface="Symbol"/>
              </a:rPr>
              <a:t>при </a:t>
            </a:r>
            <a:r>
              <a:rPr lang="en-US" i="1" dirty="0" smtClean="0">
                <a:latin typeface="Constantia" pitchFamily="18" charset="0"/>
                <a:sym typeface="Symbol"/>
              </a:rPr>
              <a:t>      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 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</a:t>
            </a:r>
            <a:r>
              <a:rPr lang="ru-RU" i="1" dirty="0" smtClean="0">
                <a:latin typeface="Constantia" pitchFamily="18" charset="0"/>
                <a:sym typeface="Symbol"/>
              </a:rPr>
              <a:t> &lt; </a:t>
            </a:r>
            <a:r>
              <a:rPr lang="en-US" i="1" dirty="0" smtClean="0">
                <a:latin typeface="Constantia" pitchFamily="18" charset="0"/>
                <a:sym typeface="Symbol"/>
              </a:rPr>
              <a:t>x &lt;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n, </a:t>
            </a:r>
            <a:r>
              <a:rPr lang="en-US" i="1" dirty="0" smtClean="0">
                <a:latin typeface="Constantia" pitchFamily="18" charset="0"/>
              </a:rPr>
              <a:t>n</a:t>
            </a:r>
            <a:r>
              <a:rPr lang="ru-RU" dirty="0" smtClean="0">
                <a:sym typeface="Symbol"/>
              </a:rPr>
              <a:t></a:t>
            </a:r>
            <a:r>
              <a:rPr lang="en-US" i="1" dirty="0" smtClean="0">
                <a:sym typeface="Symbol"/>
              </a:rPr>
              <a:t>Z </a:t>
            </a:r>
          </a:p>
          <a:p>
            <a:pPr marL="342900" indent="-342900"/>
            <a:r>
              <a:rPr lang="ru-RU" i="1" dirty="0" smtClean="0">
                <a:latin typeface="Constantia" pitchFamily="18" charset="0"/>
                <a:sym typeface="Symbol"/>
              </a:rPr>
              <a:t>6.   </a:t>
            </a:r>
            <a:r>
              <a:rPr lang="ru-RU" i="1" dirty="0" err="1" smtClean="0">
                <a:latin typeface="Constantia" pitchFamily="18" charset="0"/>
                <a:sym typeface="Symbol"/>
              </a:rPr>
              <a:t>проміжки</a:t>
            </a:r>
            <a:r>
              <a:rPr lang="ru-RU" i="1" dirty="0" smtClean="0">
                <a:latin typeface="Constantia" pitchFamily="18" charset="0"/>
                <a:sym typeface="Symbol"/>
              </a:rPr>
              <a:t> </a:t>
            </a:r>
            <a:r>
              <a:rPr lang="ru-RU" i="1" dirty="0" err="1" smtClean="0">
                <a:latin typeface="Constantia" pitchFamily="18" charset="0"/>
                <a:sym typeface="Symbol"/>
              </a:rPr>
              <a:t>монотонності</a:t>
            </a:r>
            <a:r>
              <a:rPr lang="ru-RU" i="1" dirty="0" smtClean="0">
                <a:latin typeface="Constantia" pitchFamily="18" charset="0"/>
                <a:sym typeface="Symbol"/>
              </a:rPr>
              <a:t>:</a:t>
            </a:r>
          </a:p>
          <a:p>
            <a:pPr marL="342900" indent="-342900"/>
            <a:r>
              <a:rPr lang="ru-RU" i="1" dirty="0" smtClean="0">
                <a:latin typeface="Constantia" pitchFamily="18" charset="0"/>
                <a:sym typeface="Symbol"/>
              </a:rPr>
              <a:t>       </a:t>
            </a:r>
            <a:r>
              <a:rPr lang="en-US" i="1" dirty="0" smtClean="0">
                <a:latin typeface="Constantia" pitchFamily="18" charset="0"/>
                <a:sym typeface="Symbol"/>
              </a:rPr>
              <a:t>x [-</a:t>
            </a:r>
            <a:r>
              <a:rPr lang="en-US" i="1" baseline="30000" dirty="0" smtClean="0">
                <a:latin typeface="Constantia" pitchFamily="18" charset="0"/>
                <a:sym typeface="Symbol"/>
              </a:rPr>
              <a:t> </a:t>
            </a:r>
            <a:r>
              <a:rPr lang="el-GR" i="1" baseline="30000" dirty="0" smtClean="0">
                <a:latin typeface="Constantia" pitchFamily="18" charset="0"/>
                <a:sym typeface="Symbol"/>
              </a:rPr>
              <a:t>π</a:t>
            </a:r>
            <a:r>
              <a:rPr lang="en-US" i="1" baseline="30000" dirty="0" smtClean="0">
                <a:latin typeface="Constantia" pitchFamily="18" charset="0"/>
                <a:sym typeface="Symbol"/>
              </a:rPr>
              <a:t> </a:t>
            </a:r>
            <a:r>
              <a:rPr lang="en-US" i="1" dirty="0" smtClean="0">
                <a:latin typeface="Constantia" pitchFamily="18" charset="0"/>
                <a:sym typeface="Symbol"/>
              </a:rPr>
              <a:t>/</a:t>
            </a:r>
            <a:r>
              <a:rPr lang="en-US" i="1" baseline="-25000" dirty="0" smtClean="0">
                <a:latin typeface="Constantia" pitchFamily="18" charset="0"/>
                <a:sym typeface="Symbol"/>
              </a:rPr>
              <a:t>2 </a:t>
            </a:r>
            <a:r>
              <a:rPr lang="en-US" i="1" dirty="0" smtClean="0">
                <a:latin typeface="Constantia" pitchFamily="18" charset="0"/>
                <a:sym typeface="Symbol"/>
              </a:rPr>
              <a:t> 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n; </a:t>
            </a:r>
            <a:r>
              <a:rPr lang="el-GR" i="1" baseline="30000" dirty="0" smtClean="0">
                <a:latin typeface="Constantia" pitchFamily="18" charset="0"/>
                <a:sym typeface="Symbol"/>
              </a:rPr>
              <a:t>π</a:t>
            </a:r>
            <a:r>
              <a:rPr lang="en-US" i="1" baseline="30000" dirty="0" smtClean="0">
                <a:latin typeface="Constantia" pitchFamily="18" charset="0"/>
                <a:sym typeface="Symbol"/>
              </a:rPr>
              <a:t> </a:t>
            </a:r>
            <a:r>
              <a:rPr lang="en-US" i="1" dirty="0" smtClean="0">
                <a:latin typeface="Constantia" pitchFamily="18" charset="0"/>
                <a:sym typeface="Symbol"/>
              </a:rPr>
              <a:t>/</a:t>
            </a:r>
            <a:r>
              <a:rPr lang="en-US" i="1" baseline="-25000" dirty="0" smtClean="0">
                <a:latin typeface="Constantia" pitchFamily="18" charset="0"/>
                <a:sym typeface="Symbol"/>
              </a:rPr>
              <a:t>2 </a:t>
            </a:r>
            <a:r>
              <a:rPr lang="en-US" i="1" dirty="0" smtClean="0">
                <a:latin typeface="Constantia" pitchFamily="18" charset="0"/>
                <a:sym typeface="Symbol"/>
              </a:rPr>
              <a:t>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n]</a:t>
            </a:r>
            <a:r>
              <a:rPr lang="ru-RU" i="1" dirty="0" smtClean="0">
                <a:latin typeface="Constantia" pitchFamily="18" charset="0"/>
                <a:sym typeface="Symbol"/>
              </a:rPr>
              <a:t>,</a:t>
            </a:r>
            <a:r>
              <a:rPr lang="en-US" i="1" dirty="0" smtClean="0">
                <a:latin typeface="Constantia" pitchFamily="18" charset="0"/>
              </a:rPr>
              <a:t> n</a:t>
            </a:r>
            <a:r>
              <a:rPr lang="ru-RU" dirty="0" smtClean="0">
                <a:sym typeface="Symbol"/>
              </a:rPr>
              <a:t></a:t>
            </a:r>
            <a:r>
              <a:rPr lang="en-US" i="1" dirty="0" smtClean="0">
                <a:sym typeface="Symbol"/>
              </a:rPr>
              <a:t>Z</a:t>
            </a:r>
            <a:r>
              <a:rPr lang="ru-RU" i="1" dirty="0" smtClean="0">
                <a:latin typeface="Constantia" pitchFamily="18" charset="0"/>
                <a:sym typeface="Symbol"/>
              </a:rPr>
              <a:t> – </a:t>
            </a:r>
            <a:r>
              <a:rPr lang="ru-RU" i="1" dirty="0" err="1" smtClean="0">
                <a:latin typeface="Constantia" pitchFamily="18" charset="0"/>
                <a:sym typeface="Symbol"/>
              </a:rPr>
              <a:t>зростає</a:t>
            </a:r>
            <a:endParaRPr lang="en-US" i="1" dirty="0" smtClean="0">
              <a:latin typeface="Constantia" pitchFamily="18" charset="0"/>
              <a:sym typeface="Symbol"/>
            </a:endParaRPr>
          </a:p>
          <a:p>
            <a:pPr marL="342900" indent="-342900"/>
            <a:r>
              <a:rPr lang="ru-RU" dirty="0" smtClean="0"/>
              <a:t>      </a:t>
            </a:r>
            <a:r>
              <a:rPr lang="en-US" i="1" dirty="0" smtClean="0">
                <a:latin typeface="Constantia" pitchFamily="18" charset="0"/>
                <a:sym typeface="Symbol"/>
              </a:rPr>
              <a:t>x [</a:t>
            </a:r>
            <a:r>
              <a:rPr lang="en-US" i="1" baseline="30000" dirty="0" smtClean="0">
                <a:latin typeface="Constantia" pitchFamily="18" charset="0"/>
                <a:sym typeface="Symbol"/>
              </a:rPr>
              <a:t> </a:t>
            </a:r>
            <a:r>
              <a:rPr lang="el-GR" i="1" baseline="30000" dirty="0" smtClean="0">
                <a:latin typeface="Constantia" pitchFamily="18" charset="0"/>
                <a:sym typeface="Symbol"/>
              </a:rPr>
              <a:t>π</a:t>
            </a:r>
            <a:r>
              <a:rPr lang="en-US" i="1" baseline="30000" dirty="0" smtClean="0">
                <a:latin typeface="Constantia" pitchFamily="18" charset="0"/>
                <a:sym typeface="Symbol"/>
              </a:rPr>
              <a:t> </a:t>
            </a:r>
            <a:r>
              <a:rPr lang="en-US" i="1" dirty="0" smtClean="0">
                <a:latin typeface="Constantia" pitchFamily="18" charset="0"/>
                <a:sym typeface="Symbol"/>
              </a:rPr>
              <a:t>/</a:t>
            </a:r>
            <a:r>
              <a:rPr lang="en-US" i="1" baseline="-25000" dirty="0" smtClean="0">
                <a:latin typeface="Constantia" pitchFamily="18" charset="0"/>
                <a:sym typeface="Symbol"/>
              </a:rPr>
              <a:t>2 </a:t>
            </a:r>
            <a:r>
              <a:rPr lang="en-US" i="1" dirty="0" smtClean="0">
                <a:latin typeface="Constantia" pitchFamily="18" charset="0"/>
                <a:sym typeface="Symbol"/>
              </a:rPr>
              <a:t> 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n; </a:t>
            </a:r>
            <a:r>
              <a:rPr lang="ru-RU" i="1" baseline="30000" dirty="0" smtClean="0">
                <a:latin typeface="Constantia" pitchFamily="18" charset="0"/>
                <a:sym typeface="Symbol"/>
              </a:rPr>
              <a:t> 3</a:t>
            </a:r>
            <a:r>
              <a:rPr lang="el-GR" i="1" baseline="30000" dirty="0" smtClean="0">
                <a:latin typeface="Constantia" pitchFamily="18" charset="0"/>
                <a:sym typeface="Symbol"/>
              </a:rPr>
              <a:t>π</a:t>
            </a:r>
            <a:r>
              <a:rPr lang="en-US" i="1" baseline="30000" dirty="0" smtClean="0">
                <a:latin typeface="Constantia" pitchFamily="18" charset="0"/>
                <a:sym typeface="Symbol"/>
              </a:rPr>
              <a:t> </a:t>
            </a:r>
            <a:r>
              <a:rPr lang="en-US" i="1" dirty="0" smtClean="0">
                <a:latin typeface="Constantia" pitchFamily="18" charset="0"/>
                <a:sym typeface="Symbol"/>
              </a:rPr>
              <a:t>/</a:t>
            </a:r>
            <a:r>
              <a:rPr lang="en-US" i="1" baseline="-25000" dirty="0" smtClean="0">
                <a:latin typeface="Constantia" pitchFamily="18" charset="0"/>
                <a:sym typeface="Symbol"/>
              </a:rPr>
              <a:t>2 </a:t>
            </a:r>
            <a:r>
              <a:rPr lang="en-US" i="1" dirty="0" smtClean="0">
                <a:latin typeface="Constantia" pitchFamily="18" charset="0"/>
                <a:sym typeface="Symbol"/>
              </a:rPr>
              <a:t>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n]</a:t>
            </a:r>
            <a:r>
              <a:rPr lang="ru-RU" i="1" dirty="0" smtClean="0">
                <a:latin typeface="Constantia" pitchFamily="18" charset="0"/>
                <a:sym typeface="Symbol"/>
              </a:rPr>
              <a:t>, </a:t>
            </a:r>
            <a:r>
              <a:rPr lang="en-US" i="1" dirty="0" smtClean="0">
                <a:latin typeface="Constantia" pitchFamily="18" charset="0"/>
              </a:rPr>
              <a:t>n</a:t>
            </a:r>
            <a:r>
              <a:rPr lang="ru-RU" dirty="0" smtClean="0">
                <a:sym typeface="Symbol"/>
              </a:rPr>
              <a:t></a:t>
            </a:r>
            <a:r>
              <a:rPr lang="en-US" i="1" dirty="0" smtClean="0">
                <a:sym typeface="Symbol"/>
              </a:rPr>
              <a:t>Z</a:t>
            </a:r>
            <a:r>
              <a:rPr lang="ru-RU" i="1" dirty="0" smtClean="0">
                <a:latin typeface="Constantia" pitchFamily="18" charset="0"/>
                <a:sym typeface="Symbol"/>
              </a:rPr>
              <a:t>– </a:t>
            </a:r>
            <a:r>
              <a:rPr lang="ru-RU" i="1" dirty="0" err="1" smtClean="0">
                <a:latin typeface="Constantia" pitchFamily="18" charset="0"/>
                <a:sym typeface="Symbol"/>
              </a:rPr>
              <a:t>спадає</a:t>
            </a:r>
            <a:endParaRPr lang="ru-RU" i="1" dirty="0" smtClean="0">
              <a:latin typeface="Constantia" pitchFamily="18" charset="0"/>
              <a:sym typeface="Symbol"/>
            </a:endParaRP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7.   </a:t>
            </a:r>
            <a:r>
              <a:rPr lang="ru-RU" i="1" dirty="0" err="1" smtClean="0">
                <a:latin typeface="Constantia" pitchFamily="18" charset="0"/>
              </a:rPr>
              <a:t>екстремуми</a:t>
            </a:r>
            <a:r>
              <a:rPr lang="ru-RU" i="1" dirty="0" smtClean="0">
                <a:latin typeface="Constantia" pitchFamily="18" charset="0"/>
              </a:rPr>
              <a:t>: </a:t>
            </a: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       </a:t>
            </a:r>
            <a:r>
              <a:rPr lang="en-US" i="1" dirty="0" smtClean="0">
                <a:latin typeface="Constantia" pitchFamily="18" charset="0"/>
              </a:rPr>
              <a:t>y </a:t>
            </a:r>
            <a:r>
              <a:rPr lang="en-US" i="1" baseline="-25000" dirty="0" smtClean="0">
                <a:latin typeface="Constantia" pitchFamily="18" charset="0"/>
              </a:rPr>
              <a:t>max</a:t>
            </a:r>
            <a:r>
              <a:rPr lang="en-US" i="1" dirty="0" smtClean="0">
                <a:latin typeface="Constantia" pitchFamily="18" charset="0"/>
              </a:rPr>
              <a:t> = 1 </a:t>
            </a:r>
            <a:r>
              <a:rPr lang="ru-RU" i="1" dirty="0" smtClean="0">
                <a:latin typeface="Constantia" pitchFamily="18" charset="0"/>
              </a:rPr>
              <a:t>   при </a:t>
            </a:r>
            <a:r>
              <a:rPr lang="ru-RU" i="1" dirty="0" err="1" smtClean="0">
                <a:latin typeface="Constantia" pitchFamily="18" charset="0"/>
              </a:rPr>
              <a:t>х</a:t>
            </a:r>
            <a:r>
              <a:rPr lang="ru-RU" i="1" dirty="0" smtClean="0">
                <a:latin typeface="Constantia" pitchFamily="18" charset="0"/>
              </a:rPr>
              <a:t> = </a:t>
            </a:r>
            <a:r>
              <a:rPr lang="el-GR" i="1" baseline="30000" dirty="0" smtClean="0">
                <a:latin typeface="Constantia" pitchFamily="18" charset="0"/>
                <a:sym typeface="Symbol"/>
              </a:rPr>
              <a:t>π</a:t>
            </a:r>
            <a:r>
              <a:rPr lang="en-US" i="1" baseline="30000" dirty="0" smtClean="0">
                <a:latin typeface="Constantia" pitchFamily="18" charset="0"/>
                <a:sym typeface="Symbol"/>
              </a:rPr>
              <a:t> </a:t>
            </a:r>
            <a:r>
              <a:rPr lang="en-US" i="1" dirty="0" smtClean="0">
                <a:latin typeface="Constantia" pitchFamily="18" charset="0"/>
                <a:sym typeface="Symbol"/>
              </a:rPr>
              <a:t>/</a:t>
            </a:r>
            <a:r>
              <a:rPr lang="en-US" i="1" baseline="-25000" dirty="0" smtClean="0">
                <a:latin typeface="Constantia" pitchFamily="18" charset="0"/>
                <a:sym typeface="Symbol"/>
              </a:rPr>
              <a:t>2 </a:t>
            </a:r>
            <a:r>
              <a:rPr lang="en-US" i="1" dirty="0" smtClean="0">
                <a:latin typeface="Constantia" pitchFamily="18" charset="0"/>
                <a:sym typeface="Symbol"/>
              </a:rPr>
              <a:t> 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</a:t>
            </a:r>
            <a:r>
              <a:rPr lang="ru-RU" i="1" dirty="0" smtClean="0">
                <a:latin typeface="Constantia" pitchFamily="18" charset="0"/>
                <a:sym typeface="Symbol"/>
              </a:rPr>
              <a:t>, </a:t>
            </a:r>
            <a:r>
              <a:rPr lang="en-US" i="1" dirty="0" smtClean="0">
                <a:latin typeface="Constantia" pitchFamily="18" charset="0"/>
              </a:rPr>
              <a:t>n</a:t>
            </a:r>
            <a:r>
              <a:rPr lang="ru-RU" dirty="0" smtClean="0">
                <a:sym typeface="Symbol"/>
              </a:rPr>
              <a:t></a:t>
            </a:r>
            <a:r>
              <a:rPr lang="en-US" i="1" dirty="0" smtClean="0">
                <a:sym typeface="Symbol"/>
              </a:rPr>
              <a:t>Z</a:t>
            </a:r>
            <a:endParaRPr lang="ru-RU" i="1" dirty="0" smtClean="0">
              <a:latin typeface="Constantia" pitchFamily="18" charset="0"/>
            </a:endParaRP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       </a:t>
            </a:r>
            <a:r>
              <a:rPr lang="en-US" i="1" dirty="0" smtClean="0">
                <a:latin typeface="Constantia" pitchFamily="18" charset="0"/>
              </a:rPr>
              <a:t>y </a:t>
            </a:r>
            <a:r>
              <a:rPr lang="en-US" i="1" baseline="-25000" dirty="0" smtClean="0">
                <a:latin typeface="Constantia" pitchFamily="18" charset="0"/>
              </a:rPr>
              <a:t>min</a:t>
            </a:r>
            <a:r>
              <a:rPr lang="en-US" i="1" dirty="0" smtClean="0">
                <a:latin typeface="Constantia" pitchFamily="18" charset="0"/>
              </a:rPr>
              <a:t> = - 1 </a:t>
            </a:r>
            <a:r>
              <a:rPr lang="ru-RU" i="1" dirty="0" smtClean="0">
                <a:latin typeface="Constantia" pitchFamily="18" charset="0"/>
              </a:rPr>
              <a:t>   при </a:t>
            </a:r>
            <a:r>
              <a:rPr lang="ru-RU" i="1" dirty="0" err="1" smtClean="0">
                <a:latin typeface="Constantia" pitchFamily="18" charset="0"/>
              </a:rPr>
              <a:t>х</a:t>
            </a:r>
            <a:r>
              <a:rPr lang="ru-RU" i="1" dirty="0" smtClean="0">
                <a:latin typeface="Constantia" pitchFamily="18" charset="0"/>
              </a:rPr>
              <a:t> = </a:t>
            </a:r>
            <a:r>
              <a:rPr lang="en-US" i="1" dirty="0" smtClean="0">
                <a:latin typeface="Constantia" pitchFamily="18" charset="0"/>
                <a:sym typeface="Symbol"/>
              </a:rPr>
              <a:t>-</a:t>
            </a:r>
            <a:r>
              <a:rPr lang="en-US" i="1" baseline="30000" dirty="0" smtClean="0">
                <a:latin typeface="Constantia" pitchFamily="18" charset="0"/>
                <a:sym typeface="Symbol"/>
              </a:rPr>
              <a:t> </a:t>
            </a:r>
            <a:r>
              <a:rPr lang="el-GR" i="1" baseline="30000" dirty="0" smtClean="0">
                <a:latin typeface="Constantia" pitchFamily="18" charset="0"/>
                <a:sym typeface="Symbol"/>
              </a:rPr>
              <a:t>π</a:t>
            </a:r>
            <a:r>
              <a:rPr lang="en-US" i="1" baseline="30000" dirty="0" smtClean="0">
                <a:latin typeface="Constantia" pitchFamily="18" charset="0"/>
                <a:sym typeface="Symbol"/>
              </a:rPr>
              <a:t> </a:t>
            </a:r>
            <a:r>
              <a:rPr lang="en-US" i="1" dirty="0" smtClean="0">
                <a:latin typeface="Constantia" pitchFamily="18" charset="0"/>
                <a:sym typeface="Symbol"/>
              </a:rPr>
              <a:t>/</a:t>
            </a:r>
            <a:r>
              <a:rPr lang="en-US" i="1" baseline="-25000" dirty="0" smtClean="0">
                <a:latin typeface="Constantia" pitchFamily="18" charset="0"/>
                <a:sym typeface="Symbol"/>
              </a:rPr>
              <a:t>2 </a:t>
            </a:r>
            <a:r>
              <a:rPr lang="en-US" i="1" dirty="0" smtClean="0">
                <a:latin typeface="Constantia" pitchFamily="18" charset="0"/>
                <a:sym typeface="Symbol"/>
              </a:rPr>
              <a:t> 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</a:t>
            </a:r>
            <a:r>
              <a:rPr lang="ru-RU" i="1" dirty="0" smtClean="0">
                <a:latin typeface="Constantia" pitchFamily="18" charset="0"/>
                <a:sym typeface="Symbol"/>
              </a:rPr>
              <a:t>, </a:t>
            </a:r>
            <a:r>
              <a:rPr lang="en-US" i="1" dirty="0" smtClean="0">
                <a:latin typeface="Constantia" pitchFamily="18" charset="0"/>
              </a:rPr>
              <a:t>n</a:t>
            </a:r>
            <a:r>
              <a:rPr lang="ru-RU" dirty="0" smtClean="0">
                <a:sym typeface="Symbol"/>
              </a:rPr>
              <a:t></a:t>
            </a:r>
            <a:r>
              <a:rPr lang="en-US" i="1" dirty="0" smtClean="0">
                <a:sym typeface="Symbol"/>
              </a:rPr>
              <a:t>Z</a:t>
            </a: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8.   </a:t>
            </a:r>
            <a:r>
              <a:rPr lang="en-US" i="1" dirty="0" smtClean="0">
                <a:latin typeface="Constantia" pitchFamily="18" charset="0"/>
              </a:rPr>
              <a:t>E(sin x) = [- 1 ; 1]</a:t>
            </a: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9.   </a:t>
            </a:r>
            <a:r>
              <a:rPr lang="ru-RU" i="1" dirty="0" err="1" smtClean="0">
                <a:latin typeface="Constantia" pitchFamily="18" charset="0"/>
              </a:rPr>
              <a:t>похідна</a:t>
            </a:r>
            <a:r>
              <a:rPr lang="ru-RU" i="1" dirty="0" smtClean="0">
                <a:latin typeface="Constantia" pitchFamily="18" charset="0"/>
              </a:rPr>
              <a:t>:</a:t>
            </a:r>
            <a:r>
              <a:rPr lang="en-US" i="1" dirty="0" smtClean="0">
                <a:latin typeface="Constantia" pitchFamily="18" charset="0"/>
              </a:rPr>
              <a:t> </a:t>
            </a:r>
            <a:r>
              <a:rPr lang="ru-RU" i="1" dirty="0" smtClean="0">
                <a:latin typeface="Constantia" pitchFamily="18" charset="0"/>
              </a:rPr>
              <a:t>       </a:t>
            </a:r>
            <a:r>
              <a:rPr lang="en-US" i="1" dirty="0" smtClean="0">
                <a:latin typeface="Constantia" pitchFamily="18" charset="0"/>
              </a:rPr>
              <a:t>(sin x )´</a:t>
            </a:r>
            <a:r>
              <a:rPr lang="ru-RU" i="1" dirty="0" smtClean="0">
                <a:latin typeface="Constantia" pitchFamily="18" charset="0"/>
              </a:rPr>
              <a:t> = </a:t>
            </a:r>
            <a:r>
              <a:rPr lang="en-US" i="1" dirty="0" err="1" smtClean="0">
                <a:latin typeface="Constantia" pitchFamily="18" charset="0"/>
              </a:rPr>
              <a:t>cos</a:t>
            </a:r>
            <a:r>
              <a:rPr lang="en-US" i="1" dirty="0" smtClean="0">
                <a:latin typeface="Constantia" pitchFamily="18" charset="0"/>
              </a:rPr>
              <a:t> x</a:t>
            </a:r>
            <a:endParaRPr lang="ru-RU" i="1" dirty="0" smtClean="0">
              <a:latin typeface="Constant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714356"/>
            <a:ext cx="3929058" cy="5715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Функція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y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=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sin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x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643314"/>
            <a:ext cx="3236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Constantia" pitchFamily="18" charset="0"/>
              </a:rPr>
              <a:t>Граф</a:t>
            </a:r>
            <a:r>
              <a:rPr lang="uk-UA" sz="2000" b="1" i="1" dirty="0" smtClean="0">
                <a:solidFill>
                  <a:srgbClr val="0070C0"/>
                </a:solidFill>
                <a:latin typeface="Constantia" pitchFamily="18" charset="0"/>
              </a:rPr>
              <a:t>і</a:t>
            </a:r>
            <a:r>
              <a:rPr lang="ru-RU" sz="2000" b="1" i="1" dirty="0" smtClean="0">
                <a:solidFill>
                  <a:srgbClr val="0070C0"/>
                </a:solidFill>
                <a:latin typeface="Constantia" pitchFamily="18" charset="0"/>
              </a:rPr>
              <a:t>к </a:t>
            </a:r>
            <a:r>
              <a:rPr lang="ru-RU" sz="2000" b="1" i="1" dirty="0" err="1" smtClean="0">
                <a:solidFill>
                  <a:srgbClr val="0070C0"/>
                </a:solidFill>
                <a:latin typeface="Constantia" pitchFamily="18" charset="0"/>
              </a:rPr>
              <a:t>функції</a:t>
            </a:r>
            <a:r>
              <a:rPr lang="ru-RU" sz="2000" b="1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latin typeface="Constantia" pitchFamily="18" charset="0"/>
              </a:rPr>
              <a:t>   y = sin x</a:t>
            </a:r>
            <a:endParaRPr lang="ru-RU" sz="20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4093424" cy="12858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ar-duck.ru/images/33ddmpL1mlcd2ybdWpYZSya5S3d9Cjc120b5W0Z53wLVGhb9HvZMjxMAiwM8CmN92fb5H0cBCqe5G-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143372" y="1214422"/>
            <a:ext cx="5000628" cy="521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err="1" smtClean="0">
                <a:solidFill>
                  <a:srgbClr val="FF0000"/>
                </a:solidFill>
                <a:latin typeface="Constantia" pitchFamily="18" charset="0"/>
              </a:rPr>
              <a:t>Властивості</a:t>
            </a: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Constantia" pitchFamily="18" charset="0"/>
              </a:rPr>
              <a:t>функції</a:t>
            </a: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i="1" dirty="0" smtClean="0">
                <a:latin typeface="Constantia" pitchFamily="18" charset="0"/>
              </a:rPr>
              <a:t>D(</a:t>
            </a:r>
            <a:r>
              <a:rPr lang="en-US" i="1" dirty="0" err="1" smtClean="0">
                <a:latin typeface="Constantia" pitchFamily="18" charset="0"/>
              </a:rPr>
              <a:t>cos</a:t>
            </a:r>
            <a:r>
              <a:rPr lang="en-US" i="1" dirty="0" smtClean="0">
                <a:latin typeface="Constantia" pitchFamily="18" charset="0"/>
              </a:rPr>
              <a:t> x) = R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 smtClean="0">
                <a:latin typeface="Constantia" pitchFamily="18" charset="0"/>
              </a:rPr>
              <a:t>y = </a:t>
            </a:r>
            <a:r>
              <a:rPr lang="en-US" i="1" dirty="0" err="1" smtClean="0">
                <a:latin typeface="Constantia" pitchFamily="18" charset="0"/>
              </a:rPr>
              <a:t>cos</a:t>
            </a:r>
            <a:r>
              <a:rPr lang="en-US" i="1" dirty="0" smtClean="0">
                <a:latin typeface="Constantia" pitchFamily="18" charset="0"/>
              </a:rPr>
              <a:t> x –</a:t>
            </a:r>
            <a:r>
              <a:rPr lang="uk-UA" i="1" dirty="0" smtClean="0">
                <a:latin typeface="Constantia" pitchFamily="18" charset="0"/>
              </a:rPr>
              <a:t>парна</a:t>
            </a:r>
            <a:r>
              <a:rPr lang="ru-RU" i="1" dirty="0" smtClean="0">
                <a:latin typeface="Constantia" pitchFamily="18" charset="0"/>
              </a:rPr>
              <a:t> </a:t>
            </a:r>
            <a:r>
              <a:rPr lang="ru-RU" i="1" dirty="0" err="1" smtClean="0">
                <a:latin typeface="Constantia" pitchFamily="18" charset="0"/>
              </a:rPr>
              <a:t>функція</a:t>
            </a:r>
            <a:r>
              <a:rPr lang="ru-RU" i="1" dirty="0" smtClean="0">
                <a:latin typeface="Constantia" pitchFamily="18" charset="0"/>
              </a:rPr>
              <a:t>,</a:t>
            </a: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       </a:t>
            </a:r>
            <a:r>
              <a:rPr lang="ru-RU" i="1" dirty="0" err="1" smtClean="0">
                <a:latin typeface="Constantia" pitchFamily="18" charset="0"/>
              </a:rPr>
              <a:t>графік</a:t>
            </a:r>
            <a:r>
              <a:rPr lang="ru-RU" i="1" dirty="0" smtClean="0">
                <a:latin typeface="Constantia" pitchFamily="18" charset="0"/>
              </a:rPr>
              <a:t> </a:t>
            </a:r>
            <a:r>
              <a:rPr lang="ru-RU" i="1" dirty="0" err="1" smtClean="0">
                <a:latin typeface="Constantia" pitchFamily="18" charset="0"/>
              </a:rPr>
              <a:t>симетричний</a:t>
            </a:r>
            <a:r>
              <a:rPr lang="ru-RU" i="1" dirty="0" smtClean="0">
                <a:latin typeface="Constantia" pitchFamily="18" charset="0"/>
              </a:rPr>
              <a:t> </a:t>
            </a:r>
            <a:r>
              <a:rPr lang="ru-RU" i="1" dirty="0" err="1" smtClean="0">
                <a:latin typeface="Constantia" pitchFamily="18" charset="0"/>
              </a:rPr>
              <a:t>відносно</a:t>
            </a:r>
            <a:endParaRPr lang="ru-RU" i="1" dirty="0" smtClean="0">
              <a:latin typeface="Constantia" pitchFamily="18" charset="0"/>
            </a:endParaRP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       </a:t>
            </a:r>
            <a:r>
              <a:rPr lang="ru-RU" i="1" dirty="0" err="1" smtClean="0">
                <a:latin typeface="Constantia" pitchFamily="18" charset="0"/>
              </a:rPr>
              <a:t>осі</a:t>
            </a:r>
            <a:r>
              <a:rPr lang="ru-RU" i="1" dirty="0" smtClean="0">
                <a:latin typeface="Constantia" pitchFamily="18" charset="0"/>
              </a:rPr>
              <a:t> ординат</a:t>
            </a: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3.    </a:t>
            </a:r>
            <a:r>
              <a:rPr lang="ru-RU" i="1" dirty="0" err="1" smtClean="0">
                <a:latin typeface="Constantia" pitchFamily="18" charset="0"/>
              </a:rPr>
              <a:t>періодичність</a:t>
            </a:r>
            <a:r>
              <a:rPr lang="ru-RU" i="1" dirty="0" smtClean="0">
                <a:latin typeface="Constantia" pitchFamily="18" charset="0"/>
              </a:rPr>
              <a:t>:  </a:t>
            </a:r>
            <a:r>
              <a:rPr lang="en-US" i="1" dirty="0" smtClean="0">
                <a:latin typeface="Constantia" pitchFamily="18" charset="0"/>
              </a:rPr>
              <a:t>T = 2</a:t>
            </a:r>
            <a:r>
              <a:rPr lang="el-GR" i="1" dirty="0" smtClean="0">
                <a:latin typeface="Constantia" pitchFamily="18" charset="0"/>
              </a:rPr>
              <a:t>π</a:t>
            </a:r>
            <a:endParaRPr lang="ru-RU" i="1" dirty="0" smtClean="0">
              <a:latin typeface="Constantia" pitchFamily="18" charset="0"/>
            </a:endParaRP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4.    </a:t>
            </a:r>
            <a:r>
              <a:rPr lang="en-US" i="1" dirty="0" err="1" smtClean="0">
                <a:latin typeface="Constantia" pitchFamily="18" charset="0"/>
              </a:rPr>
              <a:t>cos</a:t>
            </a:r>
            <a:r>
              <a:rPr lang="en-US" i="1" dirty="0" smtClean="0">
                <a:latin typeface="Constantia" pitchFamily="18" charset="0"/>
              </a:rPr>
              <a:t> x  = 0 </a:t>
            </a:r>
            <a:r>
              <a:rPr lang="ru-RU" i="1" dirty="0" smtClean="0">
                <a:latin typeface="Constantia" pitchFamily="18" charset="0"/>
              </a:rPr>
              <a:t>при </a:t>
            </a:r>
            <a:r>
              <a:rPr lang="ru-RU" i="1" dirty="0" err="1" smtClean="0">
                <a:latin typeface="Constantia" pitchFamily="18" charset="0"/>
              </a:rPr>
              <a:t>х</a:t>
            </a:r>
            <a:r>
              <a:rPr lang="ru-RU" i="1" dirty="0" smtClean="0">
                <a:latin typeface="Constantia" pitchFamily="18" charset="0"/>
              </a:rPr>
              <a:t> = </a:t>
            </a:r>
            <a:r>
              <a:rPr lang="el-GR" i="1" baseline="30000" dirty="0" smtClean="0">
                <a:latin typeface="Constantia" pitchFamily="18" charset="0"/>
                <a:sym typeface="Symbol"/>
              </a:rPr>
              <a:t>π</a:t>
            </a:r>
            <a:r>
              <a:rPr lang="en-US" i="1" baseline="30000" dirty="0" smtClean="0">
                <a:latin typeface="Constantia" pitchFamily="18" charset="0"/>
                <a:sym typeface="Symbol"/>
              </a:rPr>
              <a:t> </a:t>
            </a:r>
            <a:r>
              <a:rPr lang="en-US" i="1" dirty="0" smtClean="0">
                <a:latin typeface="Constantia" pitchFamily="18" charset="0"/>
                <a:sym typeface="Symbol"/>
              </a:rPr>
              <a:t>/</a:t>
            </a:r>
            <a:r>
              <a:rPr lang="en-US" i="1" baseline="-25000" dirty="0" smtClean="0">
                <a:latin typeface="Constantia" pitchFamily="18" charset="0"/>
                <a:sym typeface="Symbol"/>
              </a:rPr>
              <a:t>2 </a:t>
            </a:r>
            <a:r>
              <a:rPr lang="en-US" i="1" dirty="0" smtClean="0">
                <a:latin typeface="Constantia" pitchFamily="18" charset="0"/>
                <a:sym typeface="Symbol"/>
              </a:rPr>
              <a:t>+ </a:t>
            </a:r>
            <a:r>
              <a:rPr lang="el-GR" i="1" dirty="0" smtClean="0">
                <a:latin typeface="Constantia" pitchFamily="18" charset="0"/>
              </a:rPr>
              <a:t>π</a:t>
            </a:r>
            <a:r>
              <a:rPr lang="en-US" i="1" dirty="0" smtClean="0">
                <a:latin typeface="Constantia" pitchFamily="18" charset="0"/>
              </a:rPr>
              <a:t>n, n</a:t>
            </a:r>
            <a:r>
              <a:rPr lang="ru-RU" dirty="0" smtClean="0">
                <a:sym typeface="Symbol"/>
              </a:rPr>
              <a:t></a:t>
            </a:r>
            <a:r>
              <a:rPr lang="en-US" i="1" dirty="0" smtClean="0">
                <a:latin typeface="Constantia" pitchFamily="18" charset="0"/>
                <a:sym typeface="Symbol"/>
              </a:rPr>
              <a:t>Z </a:t>
            </a:r>
            <a:r>
              <a:rPr lang="ru-RU" i="1" dirty="0" smtClean="0">
                <a:latin typeface="Constantia" pitchFamily="18" charset="0"/>
                <a:sym typeface="Symbol"/>
              </a:rPr>
              <a:t>(</a:t>
            </a:r>
            <a:r>
              <a:rPr lang="ru-RU" sz="1600" i="1" dirty="0" err="1" smtClean="0">
                <a:latin typeface="Constantia" pitchFamily="18" charset="0"/>
                <a:sym typeface="Symbol"/>
              </a:rPr>
              <a:t>нулі</a:t>
            </a:r>
            <a:r>
              <a:rPr lang="ru-RU" sz="1600" i="1" dirty="0" smtClean="0">
                <a:latin typeface="Constantia" pitchFamily="18" charset="0"/>
                <a:sym typeface="Symbol"/>
              </a:rPr>
              <a:t> </a:t>
            </a:r>
            <a:r>
              <a:rPr lang="ru-RU" sz="1600" i="1" dirty="0" err="1" smtClean="0">
                <a:latin typeface="Constantia" pitchFamily="18" charset="0"/>
                <a:sym typeface="Symbol"/>
              </a:rPr>
              <a:t>функції</a:t>
            </a:r>
            <a:r>
              <a:rPr lang="ru-RU" i="1" dirty="0" smtClean="0">
                <a:latin typeface="Constantia" pitchFamily="18" charset="0"/>
                <a:sym typeface="Symbol"/>
              </a:rPr>
              <a:t>)</a:t>
            </a:r>
            <a:endParaRPr lang="en-US" i="1" dirty="0" smtClean="0">
              <a:latin typeface="Constantia" pitchFamily="18" charset="0"/>
              <a:sym typeface="Symbol"/>
            </a:endParaRPr>
          </a:p>
          <a:p>
            <a:pPr marL="342900" indent="-342900"/>
            <a:r>
              <a:rPr lang="ru-RU" i="1" dirty="0" smtClean="0">
                <a:latin typeface="Constantia" pitchFamily="18" charset="0"/>
                <a:sym typeface="Symbol"/>
              </a:rPr>
              <a:t>5.    </a:t>
            </a:r>
            <a:r>
              <a:rPr lang="ru-RU" i="1" dirty="0" err="1" smtClean="0">
                <a:latin typeface="Constantia" pitchFamily="18" charset="0"/>
                <a:sym typeface="Symbol"/>
              </a:rPr>
              <a:t>проміжки</a:t>
            </a:r>
            <a:r>
              <a:rPr lang="ru-RU" i="1" dirty="0" smtClean="0">
                <a:latin typeface="Constantia" pitchFamily="18" charset="0"/>
                <a:sym typeface="Symbol"/>
              </a:rPr>
              <a:t> </a:t>
            </a:r>
            <a:r>
              <a:rPr lang="ru-RU" i="1" dirty="0" err="1" smtClean="0">
                <a:latin typeface="Constantia" pitchFamily="18" charset="0"/>
                <a:sym typeface="Symbol"/>
              </a:rPr>
              <a:t>знакосталості</a:t>
            </a:r>
            <a:endParaRPr lang="ru-RU" i="1" dirty="0" smtClean="0">
              <a:latin typeface="Constantia" pitchFamily="18" charset="0"/>
              <a:sym typeface="Symbol"/>
            </a:endParaRPr>
          </a:p>
          <a:p>
            <a:pPr marL="342900" indent="-342900"/>
            <a:r>
              <a:rPr lang="ru-RU" i="1" dirty="0" smtClean="0">
                <a:sym typeface="Symbol"/>
              </a:rPr>
              <a:t>      </a:t>
            </a:r>
            <a:r>
              <a:rPr lang="en-US" i="1" dirty="0" err="1" smtClean="0">
                <a:latin typeface="Constantia" pitchFamily="18" charset="0"/>
                <a:sym typeface="Symbol"/>
              </a:rPr>
              <a:t>cos</a:t>
            </a:r>
            <a:r>
              <a:rPr lang="en-US" i="1" dirty="0" smtClean="0">
                <a:latin typeface="Constantia" pitchFamily="18" charset="0"/>
                <a:sym typeface="Symbol"/>
              </a:rPr>
              <a:t> x &gt; 0 </a:t>
            </a:r>
            <a:r>
              <a:rPr lang="ru-RU" i="1" dirty="0" smtClean="0">
                <a:latin typeface="Constantia" pitchFamily="18" charset="0"/>
                <a:sym typeface="Symbol"/>
              </a:rPr>
              <a:t>при</a:t>
            </a:r>
            <a:r>
              <a:rPr lang="en-US" i="1" dirty="0" smtClean="0">
                <a:latin typeface="Constantia" pitchFamily="18" charset="0"/>
                <a:sym typeface="Symbol"/>
              </a:rPr>
              <a:t> </a:t>
            </a:r>
            <a:r>
              <a:rPr lang="ru-RU" i="1" dirty="0" smtClean="0">
                <a:latin typeface="Constantia" pitchFamily="18" charset="0"/>
                <a:sym typeface="Symbol"/>
              </a:rPr>
              <a:t> </a:t>
            </a:r>
            <a:r>
              <a:rPr lang="en-US" i="1" dirty="0" smtClean="0">
                <a:latin typeface="Constantia" pitchFamily="18" charset="0"/>
                <a:sym typeface="Symbol"/>
              </a:rPr>
              <a:t>-</a:t>
            </a:r>
            <a:r>
              <a:rPr lang="en-US" i="1" baseline="30000" dirty="0" smtClean="0">
                <a:latin typeface="Constantia" pitchFamily="18" charset="0"/>
                <a:sym typeface="Symbol"/>
              </a:rPr>
              <a:t> </a:t>
            </a:r>
            <a:r>
              <a:rPr lang="el-GR" i="1" baseline="30000" dirty="0" smtClean="0">
                <a:latin typeface="Constantia" pitchFamily="18" charset="0"/>
                <a:sym typeface="Symbol"/>
              </a:rPr>
              <a:t>π</a:t>
            </a:r>
            <a:r>
              <a:rPr lang="en-US" i="1" baseline="30000" dirty="0" smtClean="0">
                <a:latin typeface="Constantia" pitchFamily="18" charset="0"/>
                <a:sym typeface="Symbol"/>
              </a:rPr>
              <a:t> </a:t>
            </a:r>
            <a:r>
              <a:rPr lang="en-US" i="1" dirty="0" smtClean="0">
                <a:latin typeface="Constantia" pitchFamily="18" charset="0"/>
                <a:sym typeface="Symbol"/>
              </a:rPr>
              <a:t>/</a:t>
            </a:r>
            <a:r>
              <a:rPr lang="en-US" i="1" baseline="-25000" dirty="0" smtClean="0">
                <a:latin typeface="Constantia" pitchFamily="18" charset="0"/>
                <a:sym typeface="Symbol"/>
              </a:rPr>
              <a:t>2</a:t>
            </a:r>
            <a:r>
              <a:rPr lang="en-US" i="1" dirty="0" smtClean="0">
                <a:latin typeface="Constantia" pitchFamily="18" charset="0"/>
                <a:sym typeface="Symbol"/>
              </a:rPr>
              <a:t> 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</a:t>
            </a:r>
            <a:r>
              <a:rPr lang="ru-RU" i="1" dirty="0" smtClean="0">
                <a:latin typeface="Constantia" pitchFamily="18" charset="0"/>
                <a:sym typeface="Symbol"/>
              </a:rPr>
              <a:t> &lt; </a:t>
            </a:r>
            <a:r>
              <a:rPr lang="en-US" i="1" dirty="0" smtClean="0">
                <a:latin typeface="Constantia" pitchFamily="18" charset="0"/>
                <a:sym typeface="Symbol"/>
              </a:rPr>
              <a:t>x &lt; </a:t>
            </a:r>
            <a:r>
              <a:rPr lang="en-US" i="1" baseline="30000" dirty="0" smtClean="0">
                <a:latin typeface="Constantia" pitchFamily="18" charset="0"/>
                <a:sym typeface="Symbol"/>
              </a:rPr>
              <a:t> </a:t>
            </a:r>
            <a:r>
              <a:rPr lang="el-GR" i="1" baseline="30000" dirty="0" smtClean="0">
                <a:latin typeface="Constantia" pitchFamily="18" charset="0"/>
                <a:sym typeface="Symbol"/>
              </a:rPr>
              <a:t>π</a:t>
            </a:r>
            <a:r>
              <a:rPr lang="en-US" i="1" baseline="30000" dirty="0" smtClean="0">
                <a:latin typeface="Constantia" pitchFamily="18" charset="0"/>
                <a:sym typeface="Symbol"/>
              </a:rPr>
              <a:t> </a:t>
            </a:r>
            <a:r>
              <a:rPr lang="en-US" i="1" dirty="0" smtClean="0">
                <a:latin typeface="Constantia" pitchFamily="18" charset="0"/>
                <a:sym typeface="Symbol"/>
              </a:rPr>
              <a:t>/</a:t>
            </a:r>
            <a:r>
              <a:rPr lang="en-US" i="1" baseline="-25000" dirty="0" smtClean="0">
                <a:latin typeface="Constantia" pitchFamily="18" charset="0"/>
                <a:sym typeface="Symbol"/>
              </a:rPr>
              <a:t>2 </a:t>
            </a:r>
            <a:r>
              <a:rPr lang="en-US" i="1" dirty="0" smtClean="0">
                <a:latin typeface="Constantia" pitchFamily="18" charset="0"/>
                <a:sym typeface="Symbol"/>
              </a:rPr>
              <a:t>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n, </a:t>
            </a:r>
            <a:r>
              <a:rPr lang="en-US" i="1" dirty="0" smtClean="0">
                <a:latin typeface="Constantia" pitchFamily="18" charset="0"/>
              </a:rPr>
              <a:t>n</a:t>
            </a:r>
            <a:r>
              <a:rPr lang="ru-RU" dirty="0" smtClean="0">
                <a:sym typeface="Symbol"/>
              </a:rPr>
              <a:t></a:t>
            </a:r>
            <a:r>
              <a:rPr lang="en-US" i="1" dirty="0" smtClean="0">
                <a:sym typeface="Symbol"/>
              </a:rPr>
              <a:t>Z</a:t>
            </a:r>
          </a:p>
          <a:p>
            <a:pPr marL="342900" indent="-342900"/>
            <a:r>
              <a:rPr lang="en-US" i="1" dirty="0" smtClean="0">
                <a:latin typeface="Constantia" pitchFamily="18" charset="0"/>
                <a:sym typeface="Symbol"/>
              </a:rPr>
              <a:t>       </a:t>
            </a:r>
            <a:r>
              <a:rPr lang="en-US" i="1" dirty="0" err="1" smtClean="0">
                <a:latin typeface="Constantia" pitchFamily="18" charset="0"/>
                <a:sym typeface="Symbol"/>
              </a:rPr>
              <a:t>cos</a:t>
            </a:r>
            <a:r>
              <a:rPr lang="en-US" i="1" dirty="0" smtClean="0">
                <a:latin typeface="Constantia" pitchFamily="18" charset="0"/>
                <a:sym typeface="Symbol"/>
              </a:rPr>
              <a:t> x &lt; 0 </a:t>
            </a:r>
            <a:r>
              <a:rPr lang="ru-RU" i="1" dirty="0" smtClean="0">
                <a:latin typeface="Constantia" pitchFamily="18" charset="0"/>
                <a:sym typeface="Symbol"/>
              </a:rPr>
              <a:t>при </a:t>
            </a:r>
            <a:r>
              <a:rPr lang="en-US" i="1" dirty="0" smtClean="0">
                <a:latin typeface="Constantia" pitchFamily="18" charset="0"/>
                <a:sym typeface="Symbol"/>
              </a:rPr>
              <a:t>   </a:t>
            </a:r>
            <a:r>
              <a:rPr lang="el-GR" i="1" baseline="30000" dirty="0" smtClean="0">
                <a:latin typeface="Constantia" pitchFamily="18" charset="0"/>
                <a:sym typeface="Symbol"/>
              </a:rPr>
              <a:t>π</a:t>
            </a:r>
            <a:r>
              <a:rPr lang="en-US" i="1" baseline="30000" dirty="0" smtClean="0">
                <a:latin typeface="Constantia" pitchFamily="18" charset="0"/>
                <a:sym typeface="Symbol"/>
              </a:rPr>
              <a:t> </a:t>
            </a:r>
            <a:r>
              <a:rPr lang="en-US" i="1" dirty="0" smtClean="0">
                <a:latin typeface="Constantia" pitchFamily="18" charset="0"/>
                <a:sym typeface="Symbol"/>
              </a:rPr>
              <a:t>/</a:t>
            </a:r>
            <a:r>
              <a:rPr lang="en-US" i="1" baseline="-25000" dirty="0" smtClean="0">
                <a:latin typeface="Constantia" pitchFamily="18" charset="0"/>
                <a:sym typeface="Symbol"/>
              </a:rPr>
              <a:t>2</a:t>
            </a:r>
            <a:r>
              <a:rPr lang="en-US" i="1" dirty="0" smtClean="0">
                <a:latin typeface="Constantia" pitchFamily="18" charset="0"/>
                <a:sym typeface="Symbol"/>
              </a:rPr>
              <a:t> 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</a:t>
            </a:r>
            <a:r>
              <a:rPr lang="ru-RU" i="1" dirty="0" smtClean="0">
                <a:latin typeface="Constantia" pitchFamily="18" charset="0"/>
                <a:sym typeface="Symbol"/>
              </a:rPr>
              <a:t> &lt; </a:t>
            </a:r>
            <a:r>
              <a:rPr lang="en-US" i="1" dirty="0" smtClean="0">
                <a:latin typeface="Constantia" pitchFamily="18" charset="0"/>
                <a:sym typeface="Symbol"/>
              </a:rPr>
              <a:t>x &lt;</a:t>
            </a:r>
            <a:r>
              <a:rPr lang="ru-RU" i="1" baseline="30000" dirty="0" smtClean="0">
                <a:latin typeface="Constantia" pitchFamily="18" charset="0"/>
                <a:sym typeface="Symbol"/>
              </a:rPr>
              <a:t> 3</a:t>
            </a:r>
            <a:r>
              <a:rPr lang="el-GR" i="1" baseline="30000" dirty="0" smtClean="0">
                <a:latin typeface="Constantia" pitchFamily="18" charset="0"/>
                <a:sym typeface="Symbol"/>
              </a:rPr>
              <a:t>π</a:t>
            </a:r>
            <a:r>
              <a:rPr lang="en-US" i="1" baseline="30000" dirty="0" smtClean="0">
                <a:latin typeface="Constantia" pitchFamily="18" charset="0"/>
                <a:sym typeface="Symbol"/>
              </a:rPr>
              <a:t> </a:t>
            </a:r>
            <a:r>
              <a:rPr lang="en-US" i="1" dirty="0" smtClean="0">
                <a:latin typeface="Constantia" pitchFamily="18" charset="0"/>
                <a:sym typeface="Symbol"/>
              </a:rPr>
              <a:t>/</a:t>
            </a:r>
            <a:r>
              <a:rPr lang="en-US" i="1" baseline="-25000" dirty="0" smtClean="0">
                <a:latin typeface="Constantia" pitchFamily="18" charset="0"/>
                <a:sym typeface="Symbol"/>
              </a:rPr>
              <a:t>2 </a:t>
            </a:r>
            <a:r>
              <a:rPr lang="en-US" i="1" dirty="0" smtClean="0">
                <a:latin typeface="Constantia" pitchFamily="18" charset="0"/>
                <a:sym typeface="Symbol"/>
              </a:rPr>
              <a:t>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n, </a:t>
            </a:r>
            <a:r>
              <a:rPr lang="en-US" i="1" dirty="0" smtClean="0">
                <a:latin typeface="Constantia" pitchFamily="18" charset="0"/>
              </a:rPr>
              <a:t>n</a:t>
            </a:r>
            <a:r>
              <a:rPr lang="ru-RU" dirty="0" smtClean="0">
                <a:sym typeface="Symbol"/>
              </a:rPr>
              <a:t></a:t>
            </a:r>
            <a:r>
              <a:rPr lang="en-US" i="1" dirty="0" smtClean="0">
                <a:sym typeface="Symbol"/>
              </a:rPr>
              <a:t>Z </a:t>
            </a:r>
          </a:p>
          <a:p>
            <a:pPr marL="342900" indent="-342900"/>
            <a:r>
              <a:rPr lang="ru-RU" i="1" dirty="0" smtClean="0">
                <a:latin typeface="Constantia" pitchFamily="18" charset="0"/>
                <a:sym typeface="Symbol"/>
              </a:rPr>
              <a:t>6.   </a:t>
            </a:r>
            <a:r>
              <a:rPr lang="ru-RU" i="1" dirty="0" err="1" smtClean="0">
                <a:latin typeface="Constantia" pitchFamily="18" charset="0"/>
                <a:sym typeface="Symbol"/>
              </a:rPr>
              <a:t>проміжки</a:t>
            </a:r>
            <a:r>
              <a:rPr lang="ru-RU" i="1" dirty="0" smtClean="0">
                <a:latin typeface="Constantia" pitchFamily="18" charset="0"/>
                <a:sym typeface="Symbol"/>
              </a:rPr>
              <a:t> </a:t>
            </a:r>
            <a:r>
              <a:rPr lang="ru-RU" i="1" dirty="0" err="1" smtClean="0">
                <a:latin typeface="Constantia" pitchFamily="18" charset="0"/>
                <a:sym typeface="Symbol"/>
              </a:rPr>
              <a:t>монотонності</a:t>
            </a:r>
            <a:r>
              <a:rPr lang="ru-RU" i="1" dirty="0" smtClean="0">
                <a:latin typeface="Constantia" pitchFamily="18" charset="0"/>
                <a:sym typeface="Symbol"/>
              </a:rPr>
              <a:t>:</a:t>
            </a:r>
          </a:p>
          <a:p>
            <a:pPr marL="342900" indent="-342900"/>
            <a:r>
              <a:rPr lang="ru-RU" i="1" dirty="0" smtClean="0">
                <a:latin typeface="Constantia" pitchFamily="18" charset="0"/>
                <a:sym typeface="Symbol"/>
              </a:rPr>
              <a:t>       </a:t>
            </a:r>
            <a:r>
              <a:rPr lang="en-US" i="1" dirty="0" smtClean="0">
                <a:latin typeface="Constantia" pitchFamily="18" charset="0"/>
                <a:sym typeface="Symbol"/>
              </a:rPr>
              <a:t>x [ 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n;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n]</a:t>
            </a:r>
            <a:r>
              <a:rPr lang="ru-RU" i="1" dirty="0" smtClean="0">
                <a:latin typeface="Constantia" pitchFamily="18" charset="0"/>
                <a:sym typeface="Symbol"/>
              </a:rPr>
              <a:t>,</a:t>
            </a:r>
            <a:r>
              <a:rPr lang="en-US" i="1" dirty="0" smtClean="0">
                <a:latin typeface="Constantia" pitchFamily="18" charset="0"/>
              </a:rPr>
              <a:t> n</a:t>
            </a:r>
            <a:r>
              <a:rPr lang="ru-RU" dirty="0" smtClean="0">
                <a:sym typeface="Symbol"/>
              </a:rPr>
              <a:t></a:t>
            </a:r>
            <a:r>
              <a:rPr lang="en-US" i="1" dirty="0" smtClean="0">
                <a:sym typeface="Symbol"/>
              </a:rPr>
              <a:t>Z</a:t>
            </a:r>
            <a:r>
              <a:rPr lang="ru-RU" i="1" dirty="0" smtClean="0">
                <a:latin typeface="Constantia" pitchFamily="18" charset="0"/>
                <a:sym typeface="Symbol"/>
              </a:rPr>
              <a:t> –</a:t>
            </a:r>
            <a:r>
              <a:rPr lang="ru-RU" i="1" dirty="0" err="1" smtClean="0">
                <a:latin typeface="Constantia" pitchFamily="18" charset="0"/>
                <a:sym typeface="Symbol"/>
              </a:rPr>
              <a:t>зростає</a:t>
            </a:r>
            <a:endParaRPr lang="en-US" i="1" dirty="0" smtClean="0">
              <a:latin typeface="Constantia" pitchFamily="18" charset="0"/>
              <a:sym typeface="Symbol"/>
            </a:endParaRPr>
          </a:p>
          <a:p>
            <a:pPr marL="342900" indent="-342900"/>
            <a:r>
              <a:rPr lang="ru-RU" dirty="0" smtClean="0"/>
              <a:t>      </a:t>
            </a:r>
            <a:r>
              <a:rPr lang="en-US" i="1" dirty="0" smtClean="0">
                <a:latin typeface="Constantia" pitchFamily="18" charset="0"/>
                <a:sym typeface="Symbol"/>
              </a:rPr>
              <a:t>x [</a:t>
            </a:r>
            <a:r>
              <a:rPr lang="ru-RU" i="1" dirty="0" smtClean="0">
                <a:latin typeface="Constantia" pitchFamily="18" charset="0"/>
                <a:sym typeface="Symbol"/>
              </a:rPr>
              <a:t>0</a:t>
            </a:r>
            <a:r>
              <a:rPr lang="en-US" i="1" dirty="0" smtClean="0">
                <a:latin typeface="Constantia" pitchFamily="18" charset="0"/>
                <a:sym typeface="Symbol"/>
              </a:rPr>
              <a:t> 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n;  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n]</a:t>
            </a:r>
            <a:r>
              <a:rPr lang="ru-RU" i="1" dirty="0" smtClean="0">
                <a:latin typeface="Constantia" pitchFamily="18" charset="0"/>
                <a:sym typeface="Symbol"/>
              </a:rPr>
              <a:t>, </a:t>
            </a:r>
            <a:r>
              <a:rPr lang="en-US" i="1" dirty="0" smtClean="0">
                <a:latin typeface="Constantia" pitchFamily="18" charset="0"/>
              </a:rPr>
              <a:t>n</a:t>
            </a:r>
            <a:r>
              <a:rPr lang="ru-RU" dirty="0" smtClean="0">
                <a:sym typeface="Symbol"/>
              </a:rPr>
              <a:t></a:t>
            </a:r>
            <a:r>
              <a:rPr lang="en-US" i="1" dirty="0" smtClean="0">
                <a:sym typeface="Symbol"/>
              </a:rPr>
              <a:t>Z</a:t>
            </a:r>
            <a:r>
              <a:rPr lang="ru-RU" i="1" dirty="0" smtClean="0">
                <a:latin typeface="Constantia" pitchFamily="18" charset="0"/>
                <a:sym typeface="Symbol"/>
              </a:rPr>
              <a:t>– </a:t>
            </a:r>
            <a:r>
              <a:rPr lang="ru-RU" i="1" dirty="0" err="1" smtClean="0">
                <a:latin typeface="Constantia" pitchFamily="18" charset="0"/>
                <a:sym typeface="Symbol"/>
              </a:rPr>
              <a:t>спадає</a:t>
            </a:r>
            <a:r>
              <a:rPr lang="ru-RU" i="1" dirty="0" smtClean="0">
                <a:latin typeface="Constantia" pitchFamily="18" charset="0"/>
                <a:sym typeface="Symbol"/>
              </a:rPr>
              <a:t> </a:t>
            </a: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7.   </a:t>
            </a:r>
            <a:r>
              <a:rPr lang="ru-RU" i="1" dirty="0" err="1" smtClean="0">
                <a:latin typeface="Constantia" pitchFamily="18" charset="0"/>
              </a:rPr>
              <a:t>екстремуми</a:t>
            </a:r>
            <a:r>
              <a:rPr lang="ru-RU" i="1" dirty="0" smtClean="0">
                <a:latin typeface="Constantia" pitchFamily="18" charset="0"/>
              </a:rPr>
              <a:t>: </a:t>
            </a: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       </a:t>
            </a:r>
            <a:r>
              <a:rPr lang="en-US" i="1" dirty="0" smtClean="0">
                <a:latin typeface="Constantia" pitchFamily="18" charset="0"/>
              </a:rPr>
              <a:t>y </a:t>
            </a:r>
            <a:r>
              <a:rPr lang="en-US" i="1" baseline="-25000" dirty="0" smtClean="0">
                <a:latin typeface="Constantia" pitchFamily="18" charset="0"/>
              </a:rPr>
              <a:t>max</a:t>
            </a:r>
            <a:r>
              <a:rPr lang="en-US" i="1" dirty="0" smtClean="0">
                <a:latin typeface="Constantia" pitchFamily="18" charset="0"/>
              </a:rPr>
              <a:t> = 1 </a:t>
            </a:r>
            <a:r>
              <a:rPr lang="ru-RU" i="1" dirty="0" smtClean="0">
                <a:latin typeface="Constantia" pitchFamily="18" charset="0"/>
              </a:rPr>
              <a:t>   </a:t>
            </a:r>
            <a:r>
              <a:rPr lang="en-US" i="1" dirty="0" smtClean="0">
                <a:latin typeface="Constantia" pitchFamily="18" charset="0"/>
              </a:rPr>
              <a:t>  </a:t>
            </a:r>
            <a:r>
              <a:rPr lang="ru-RU" i="1" dirty="0" smtClean="0">
                <a:latin typeface="Constantia" pitchFamily="18" charset="0"/>
              </a:rPr>
              <a:t>при </a:t>
            </a:r>
            <a:r>
              <a:rPr lang="ru-RU" i="1" dirty="0" err="1" smtClean="0">
                <a:latin typeface="Constantia" pitchFamily="18" charset="0"/>
              </a:rPr>
              <a:t>х</a:t>
            </a:r>
            <a:r>
              <a:rPr lang="ru-RU" i="1" dirty="0" smtClean="0">
                <a:latin typeface="Constantia" pitchFamily="18" charset="0"/>
              </a:rPr>
              <a:t> = </a:t>
            </a:r>
            <a:r>
              <a:rPr lang="en-US" i="1" dirty="0" smtClean="0">
                <a:latin typeface="Constantia" pitchFamily="18" charset="0"/>
                <a:sym typeface="Symbol"/>
              </a:rPr>
              <a:t>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</a:t>
            </a:r>
            <a:r>
              <a:rPr lang="ru-RU" i="1" dirty="0" smtClean="0">
                <a:latin typeface="Constantia" pitchFamily="18" charset="0"/>
                <a:sym typeface="Symbol"/>
              </a:rPr>
              <a:t>, </a:t>
            </a:r>
            <a:r>
              <a:rPr lang="en-US" i="1" dirty="0" smtClean="0">
                <a:latin typeface="Constantia" pitchFamily="18" charset="0"/>
              </a:rPr>
              <a:t>n</a:t>
            </a:r>
            <a:r>
              <a:rPr lang="ru-RU" dirty="0" smtClean="0">
                <a:sym typeface="Symbol"/>
              </a:rPr>
              <a:t></a:t>
            </a:r>
            <a:r>
              <a:rPr lang="en-US" i="1" dirty="0" smtClean="0">
                <a:sym typeface="Symbol"/>
              </a:rPr>
              <a:t>Z</a:t>
            </a:r>
            <a:endParaRPr lang="ru-RU" i="1" dirty="0" smtClean="0">
              <a:latin typeface="Constantia" pitchFamily="18" charset="0"/>
            </a:endParaRP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       </a:t>
            </a:r>
            <a:r>
              <a:rPr lang="en-US" i="1" dirty="0" smtClean="0">
                <a:latin typeface="Constantia" pitchFamily="18" charset="0"/>
              </a:rPr>
              <a:t>y </a:t>
            </a:r>
            <a:r>
              <a:rPr lang="en-US" i="1" baseline="-25000" dirty="0" smtClean="0">
                <a:latin typeface="Constantia" pitchFamily="18" charset="0"/>
              </a:rPr>
              <a:t>min</a:t>
            </a:r>
            <a:r>
              <a:rPr lang="en-US" i="1" dirty="0" smtClean="0">
                <a:latin typeface="Constantia" pitchFamily="18" charset="0"/>
              </a:rPr>
              <a:t> = - 1 </a:t>
            </a:r>
            <a:r>
              <a:rPr lang="ru-RU" i="1" dirty="0" smtClean="0">
                <a:latin typeface="Constantia" pitchFamily="18" charset="0"/>
              </a:rPr>
              <a:t>   при </a:t>
            </a:r>
            <a:r>
              <a:rPr lang="ru-RU" i="1" dirty="0" err="1" smtClean="0">
                <a:latin typeface="Constantia" pitchFamily="18" charset="0"/>
              </a:rPr>
              <a:t>х</a:t>
            </a:r>
            <a:r>
              <a:rPr lang="ru-RU" i="1" dirty="0" smtClean="0">
                <a:latin typeface="Constantia" pitchFamily="18" charset="0"/>
              </a:rPr>
              <a:t> = </a:t>
            </a:r>
            <a:r>
              <a:rPr lang="el-GR" i="1" dirty="0" smtClean="0">
                <a:latin typeface="Constantia" pitchFamily="18" charset="0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+ 2</a:t>
            </a:r>
            <a:r>
              <a:rPr lang="el-GR" i="1" dirty="0" smtClean="0">
                <a:latin typeface="Constantia" pitchFamily="18" charset="0"/>
                <a:sym typeface="Symbol"/>
              </a:rPr>
              <a:t>π</a:t>
            </a:r>
            <a:r>
              <a:rPr lang="en-US" i="1" dirty="0" smtClean="0">
                <a:latin typeface="Constantia" pitchFamily="18" charset="0"/>
                <a:sym typeface="Symbol"/>
              </a:rPr>
              <a:t>n</a:t>
            </a:r>
            <a:r>
              <a:rPr lang="ru-RU" i="1" dirty="0" smtClean="0">
                <a:latin typeface="Constantia" pitchFamily="18" charset="0"/>
                <a:sym typeface="Symbol"/>
              </a:rPr>
              <a:t>, </a:t>
            </a:r>
            <a:r>
              <a:rPr lang="en-US" i="1" dirty="0" smtClean="0">
                <a:latin typeface="Constantia" pitchFamily="18" charset="0"/>
              </a:rPr>
              <a:t>n</a:t>
            </a:r>
            <a:r>
              <a:rPr lang="ru-RU" dirty="0" smtClean="0">
                <a:sym typeface="Symbol"/>
              </a:rPr>
              <a:t></a:t>
            </a:r>
            <a:r>
              <a:rPr lang="en-US" i="1" dirty="0" smtClean="0">
                <a:sym typeface="Symbol"/>
              </a:rPr>
              <a:t>Z</a:t>
            </a: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8.   </a:t>
            </a:r>
            <a:r>
              <a:rPr lang="en-US" i="1" dirty="0" smtClean="0">
                <a:latin typeface="Constantia" pitchFamily="18" charset="0"/>
              </a:rPr>
              <a:t>E(</a:t>
            </a:r>
            <a:r>
              <a:rPr lang="en-US" i="1" dirty="0" err="1" smtClean="0">
                <a:latin typeface="Constantia" pitchFamily="18" charset="0"/>
              </a:rPr>
              <a:t>cos</a:t>
            </a:r>
            <a:r>
              <a:rPr lang="en-US" i="1" dirty="0" smtClean="0">
                <a:latin typeface="Constantia" pitchFamily="18" charset="0"/>
              </a:rPr>
              <a:t> x) = [- 1 ; 1]</a:t>
            </a:r>
          </a:p>
          <a:p>
            <a:pPr marL="342900" indent="-342900"/>
            <a:r>
              <a:rPr lang="ru-RU" i="1" dirty="0" smtClean="0">
                <a:latin typeface="Constantia" pitchFamily="18" charset="0"/>
              </a:rPr>
              <a:t>9.   </a:t>
            </a:r>
            <a:r>
              <a:rPr lang="ru-RU" i="1" dirty="0" err="1" smtClean="0">
                <a:latin typeface="Constantia" pitchFamily="18" charset="0"/>
              </a:rPr>
              <a:t>похідна</a:t>
            </a:r>
            <a:r>
              <a:rPr lang="ru-RU" i="1" dirty="0" smtClean="0">
                <a:latin typeface="Constantia" pitchFamily="18" charset="0"/>
              </a:rPr>
              <a:t>:</a:t>
            </a:r>
            <a:r>
              <a:rPr lang="en-US" i="1" dirty="0" smtClean="0">
                <a:latin typeface="Constantia" pitchFamily="18" charset="0"/>
              </a:rPr>
              <a:t> </a:t>
            </a:r>
            <a:r>
              <a:rPr lang="ru-RU" i="1" dirty="0" smtClean="0">
                <a:latin typeface="Constantia" pitchFamily="18" charset="0"/>
              </a:rPr>
              <a:t>       </a:t>
            </a:r>
            <a:r>
              <a:rPr lang="en-US" i="1" dirty="0" smtClean="0">
                <a:latin typeface="Constantia" pitchFamily="18" charset="0"/>
              </a:rPr>
              <a:t>(</a:t>
            </a:r>
            <a:r>
              <a:rPr lang="en-US" i="1" dirty="0" err="1" smtClean="0">
                <a:latin typeface="Constantia" pitchFamily="18" charset="0"/>
              </a:rPr>
              <a:t>cos</a:t>
            </a:r>
            <a:r>
              <a:rPr lang="en-US" i="1" dirty="0" smtClean="0">
                <a:latin typeface="Constantia" pitchFamily="18" charset="0"/>
              </a:rPr>
              <a:t> x )´</a:t>
            </a:r>
            <a:r>
              <a:rPr lang="ru-RU" i="1" dirty="0" smtClean="0">
                <a:latin typeface="Constantia" pitchFamily="18" charset="0"/>
              </a:rPr>
              <a:t> = </a:t>
            </a:r>
            <a:r>
              <a:rPr lang="en-US" i="1" dirty="0" smtClean="0">
                <a:latin typeface="Constantia" pitchFamily="18" charset="0"/>
              </a:rPr>
              <a:t>- sin x</a:t>
            </a:r>
            <a:endParaRPr lang="ru-RU" i="1" dirty="0" smtClean="0">
              <a:latin typeface="Constant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285860"/>
            <a:ext cx="3786214" cy="500065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Функція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y =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cos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x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000504"/>
            <a:ext cx="3268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>
                <a:solidFill>
                  <a:srgbClr val="0070C0"/>
                </a:solidFill>
                <a:latin typeface="Constantia" pitchFamily="18" charset="0"/>
              </a:rPr>
              <a:t>Графік</a:t>
            </a:r>
            <a:r>
              <a:rPr lang="ru-RU" sz="2000" b="1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Constantia" pitchFamily="18" charset="0"/>
              </a:rPr>
              <a:t>функції</a:t>
            </a:r>
            <a:r>
              <a:rPr lang="ru-RU" sz="2000" b="1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latin typeface="Constantia" pitchFamily="18" charset="0"/>
              </a:rPr>
              <a:t>   y = </a:t>
            </a:r>
            <a:r>
              <a:rPr lang="en-US" sz="2000" b="1" i="1" dirty="0" err="1" smtClean="0">
                <a:solidFill>
                  <a:srgbClr val="0070C0"/>
                </a:solidFill>
                <a:latin typeface="Constantia" pitchFamily="18" charset="0"/>
              </a:rPr>
              <a:t>cos</a:t>
            </a:r>
            <a:r>
              <a:rPr lang="en-US" sz="2000" b="1" i="1" dirty="0" smtClean="0">
                <a:solidFill>
                  <a:srgbClr val="0070C0"/>
                </a:solidFill>
                <a:latin typeface="Constantia" pitchFamily="18" charset="0"/>
              </a:rPr>
              <a:t> x</a:t>
            </a:r>
            <a:endParaRPr lang="ru-RU" sz="20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008"/>
            <a:ext cx="3857652" cy="114975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0" cap="sq" cmpd="tri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643446"/>
            <a:ext cx="211858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77724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    </a:t>
            </a:r>
            <a:r>
              <a:rPr lang="ru-RU" sz="2800" dirty="0" err="1" smtClean="0"/>
              <a:t>Перші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Тригонометричні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 </a:t>
            </a:r>
            <a:r>
              <a:rPr lang="ru-RU" sz="2800" dirty="0" err="1" smtClean="0"/>
              <a:t>знайомі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стародавнім</a:t>
            </a:r>
            <a:r>
              <a:rPr lang="ru-RU" sz="2800" dirty="0" smtClean="0"/>
              <a:t> вавилонянам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єгиптянам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основи</a:t>
            </a:r>
            <a:r>
              <a:rPr lang="ru-RU" sz="2800" dirty="0" smtClean="0"/>
              <a:t> </a:t>
            </a:r>
            <a:r>
              <a:rPr lang="ru-RU" sz="2800" dirty="0" err="1" smtClean="0"/>
              <a:t>цієї</a:t>
            </a:r>
            <a:r>
              <a:rPr lang="ru-RU" sz="2800" dirty="0" smtClean="0"/>
              <a:t> науки </a:t>
            </a:r>
            <a:r>
              <a:rPr lang="ru-RU" sz="2800" dirty="0" err="1" smtClean="0"/>
              <a:t>закладені</a:t>
            </a:r>
            <a:r>
              <a:rPr lang="ru-RU" sz="2800" dirty="0" smtClean="0"/>
              <a:t> в </a:t>
            </a:r>
            <a:r>
              <a:rPr lang="ru-RU" sz="2800" dirty="0" err="1" smtClean="0"/>
              <a:t>Стародавній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Греції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зустрічаються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en-US" sz="2800" dirty="0" smtClean="0"/>
              <a:t>III </a:t>
            </a:r>
            <a:r>
              <a:rPr lang="ru-RU" sz="2800" dirty="0" err="1" smtClean="0"/>
              <a:t>столітті</a:t>
            </a:r>
            <a:r>
              <a:rPr lang="ru-RU" sz="2800" dirty="0" smtClean="0"/>
              <a:t> до н.е. в роботах великих </a:t>
            </a:r>
            <a:r>
              <a:rPr lang="ru-RU" sz="2800" dirty="0" err="1" smtClean="0"/>
              <a:t>математиків</a:t>
            </a:r>
            <a:r>
              <a:rPr lang="ru-RU" sz="2800" dirty="0" smtClean="0"/>
              <a:t> - </a:t>
            </a:r>
            <a:r>
              <a:rPr lang="ru-RU" sz="2800" dirty="0" err="1" smtClean="0"/>
              <a:t>Евкліда</a:t>
            </a:r>
            <a:r>
              <a:rPr lang="ru-RU" sz="2800" dirty="0" smtClean="0"/>
              <a:t>, </a:t>
            </a:r>
            <a:r>
              <a:rPr lang="ru-RU" sz="2800" dirty="0" err="1" smtClean="0"/>
              <a:t>Архімеда</a:t>
            </a:r>
            <a:r>
              <a:rPr lang="ru-RU" sz="2800" dirty="0" smtClean="0"/>
              <a:t>, </a:t>
            </a:r>
            <a:r>
              <a:rPr lang="ru-RU" sz="2800" dirty="0" err="1" smtClean="0"/>
              <a:t>Аполонія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Пергського</a:t>
            </a:r>
            <a:r>
              <a:rPr lang="ru-RU" sz="2800" dirty="0" smtClean="0"/>
              <a:t>. </a:t>
            </a:r>
            <a:r>
              <a:rPr lang="ru-RU" sz="2800" dirty="0" err="1" smtClean="0"/>
              <a:t>Давньогрецькі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астрономи</a:t>
            </a:r>
            <a:r>
              <a:rPr lang="ru-RU" sz="2800" dirty="0" smtClean="0"/>
              <a:t> </a:t>
            </a:r>
            <a:r>
              <a:rPr lang="ru-RU" sz="2800" dirty="0" err="1" smtClean="0"/>
              <a:t>успішно</a:t>
            </a:r>
            <a:r>
              <a:rPr lang="ru-RU" sz="2800" dirty="0" smtClean="0"/>
              <a:t> </a:t>
            </a:r>
            <a:r>
              <a:rPr lang="ru-RU" sz="2800" dirty="0" err="1" smtClean="0"/>
              <a:t>вирішували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окремі</a:t>
            </a:r>
            <a:r>
              <a:rPr lang="ru-RU" sz="2800" dirty="0" smtClean="0"/>
              <a:t> </a:t>
            </a:r>
            <a:r>
              <a:rPr lang="ru-RU" sz="2800" dirty="0" err="1" smtClean="0"/>
              <a:t>питання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тригонометрії</a:t>
            </a:r>
            <a:r>
              <a:rPr lang="ru-RU" sz="2800" dirty="0" smtClean="0"/>
              <a:t>, </a:t>
            </a:r>
            <a:r>
              <a:rPr lang="ru-RU" sz="2800" dirty="0" err="1" smtClean="0"/>
              <a:t>пов'язані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астрономією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6"/>
            <a:ext cx="8851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 історії тригонометрії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otoshops.org/uploads/taginator/Dec-2012/krasivye-kartinki-dlya-fo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714356"/>
            <a:ext cx="6715172" cy="5143536"/>
          </a:xfrm>
        </p:spPr>
        <p:txBody>
          <a:bodyPr>
            <a:noAutofit/>
          </a:bodyPr>
          <a:lstStyle/>
          <a:p>
            <a:r>
              <a:rPr lang="ru-RU" sz="2400" dirty="0" smtClean="0"/>
              <a:t>У </a:t>
            </a:r>
            <a:r>
              <a:rPr lang="en-US" sz="2400" dirty="0" smtClean="0"/>
              <a:t>IV-V </a:t>
            </a:r>
            <a:r>
              <a:rPr lang="ru-RU" sz="2400" dirty="0" err="1" smtClean="0"/>
              <a:t>століттях</a:t>
            </a:r>
            <a:r>
              <a:rPr lang="ru-RU" sz="2400" dirty="0" smtClean="0"/>
              <a:t> </a:t>
            </a:r>
            <a:r>
              <a:rPr lang="ru-RU" sz="2400" dirty="0" err="1" smtClean="0"/>
              <a:t>з'явився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термін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працях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астрономії</a:t>
            </a:r>
            <a:r>
              <a:rPr lang="ru-RU" sz="2400" dirty="0" smtClean="0"/>
              <a:t> великого </a:t>
            </a:r>
            <a:r>
              <a:rPr lang="ru-RU" sz="2400" dirty="0" err="1" smtClean="0"/>
              <a:t>індійського</a:t>
            </a:r>
            <a:r>
              <a:rPr lang="ru-RU" sz="2400" dirty="0" smtClean="0"/>
              <a:t> ученого </a:t>
            </a:r>
            <a:r>
              <a:rPr lang="ru-RU" sz="2400" dirty="0" err="1" smtClean="0"/>
              <a:t>Аріабхати</a:t>
            </a:r>
            <a:r>
              <a:rPr lang="ru-RU" sz="2400" dirty="0" smtClean="0"/>
              <a:t>. </a:t>
            </a:r>
            <a:r>
              <a:rPr lang="ru-RU" sz="2400" dirty="0" err="1" smtClean="0"/>
              <a:t>Відрізок</a:t>
            </a:r>
            <a:r>
              <a:rPr lang="ru-RU" sz="2400" dirty="0" smtClean="0"/>
              <a:t> </a:t>
            </a:r>
            <a:r>
              <a:rPr lang="en-US" sz="2400" dirty="0" smtClean="0"/>
              <a:t>CB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назвав </a:t>
            </a:r>
            <a:r>
              <a:rPr lang="ru-RU" sz="2400" dirty="0" err="1" smtClean="0"/>
              <a:t>ардхаджіва</a:t>
            </a:r>
            <a:r>
              <a:rPr lang="ru-RU" sz="2400" dirty="0" smtClean="0"/>
              <a:t> (</a:t>
            </a:r>
            <a:r>
              <a:rPr lang="ru-RU" sz="2400" dirty="0" err="1" smtClean="0"/>
              <a:t>ардха-половина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джива</a:t>
            </a:r>
            <a:r>
              <a:rPr lang="ru-RU" sz="2400" dirty="0" smtClean="0"/>
              <a:t> - </a:t>
            </a:r>
            <a:r>
              <a:rPr lang="ru-RU" sz="2400" dirty="0" err="1" smtClean="0"/>
              <a:t>тятива</a:t>
            </a:r>
            <a:r>
              <a:rPr lang="ru-RU" sz="2400" dirty="0" smtClean="0"/>
              <a:t> лука, яку </a:t>
            </a:r>
            <a:r>
              <a:rPr lang="ru-RU" sz="2400" dirty="0" err="1" smtClean="0"/>
              <a:t>нагадує</a:t>
            </a:r>
            <a:r>
              <a:rPr lang="ru-RU" sz="2400" dirty="0" smtClean="0"/>
              <a:t> хорда). </a:t>
            </a:r>
            <a:r>
              <a:rPr lang="ru-RU" sz="2400" dirty="0" err="1" smtClean="0"/>
              <a:t>Пізніше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з'явилося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коротка </a:t>
            </a:r>
            <a:r>
              <a:rPr lang="ru-RU" sz="2400" dirty="0" err="1" smtClean="0"/>
              <a:t>назва</a:t>
            </a:r>
            <a:r>
              <a:rPr lang="ru-RU" sz="2400" dirty="0" smtClean="0"/>
              <a:t> </a:t>
            </a:r>
            <a:r>
              <a:rPr lang="ru-RU" sz="2400" dirty="0" err="1" smtClean="0"/>
              <a:t>джива</a:t>
            </a:r>
            <a:r>
              <a:rPr lang="ru-RU" sz="2400" dirty="0" smtClean="0"/>
              <a:t>. (Синус)</a:t>
            </a:r>
            <a:br>
              <a:rPr lang="ru-RU" sz="2400" dirty="0" smtClean="0"/>
            </a:br>
            <a:r>
              <a:rPr lang="ru-RU" sz="2400" dirty="0" err="1" smtClean="0"/>
              <a:t>Назва</a:t>
            </a:r>
            <a:r>
              <a:rPr lang="ru-RU" sz="2400" dirty="0" smtClean="0"/>
              <a:t> «тангенс»,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походить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латинського</a:t>
            </a:r>
            <a:r>
              <a:rPr lang="ru-RU" sz="2400" dirty="0" smtClean="0"/>
              <a:t> </a:t>
            </a:r>
            <a:r>
              <a:rPr lang="en-US" sz="2400" dirty="0" err="1" smtClean="0"/>
              <a:t>tanger</a:t>
            </a:r>
            <a:r>
              <a:rPr lang="en-US" sz="2400" dirty="0" smtClean="0"/>
              <a:t> (</a:t>
            </a:r>
            <a:r>
              <a:rPr lang="ru-RU" sz="2400" dirty="0" err="1" smtClean="0"/>
              <a:t>стосуватися</a:t>
            </a:r>
            <a:r>
              <a:rPr lang="ru-RU" sz="2400" dirty="0" smtClean="0"/>
              <a:t>), </a:t>
            </a:r>
            <a:r>
              <a:rPr lang="ru-RU" sz="2400" dirty="0" err="1" smtClean="0"/>
              <a:t>з'явилося</a:t>
            </a:r>
            <a:r>
              <a:rPr lang="ru-RU" sz="2400" dirty="0" smtClean="0"/>
              <a:t> в 1583 р. ТАНГЕНС </a:t>
            </a:r>
            <a:r>
              <a:rPr lang="ru-RU" sz="2400" dirty="0" err="1" smtClean="0"/>
              <a:t>виникли</a:t>
            </a:r>
            <a:r>
              <a:rPr lang="ru-RU" sz="2400" dirty="0" smtClean="0"/>
              <a:t> у </a:t>
            </a:r>
            <a:r>
              <a:rPr lang="ru-RU" sz="2400" dirty="0" err="1" smtClean="0"/>
              <a:t>зв'язку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задачі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визначення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довжини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тіні</a:t>
            </a:r>
            <a:r>
              <a:rPr lang="ru-RU" sz="2400" dirty="0" smtClean="0"/>
              <a:t>. Тангенс (а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котангенс) введено в </a:t>
            </a:r>
            <a:r>
              <a:rPr lang="en-US" sz="2400" dirty="0" smtClean="0"/>
              <a:t>X </a:t>
            </a:r>
            <a:r>
              <a:rPr lang="ru-RU" sz="2400" dirty="0" err="1" smtClean="0"/>
              <a:t>столітті</a:t>
            </a:r>
            <a:r>
              <a:rPr lang="ru-RU" sz="2400" dirty="0" smtClean="0"/>
              <a:t> Аль - </a:t>
            </a:r>
            <a:r>
              <a:rPr lang="ru-RU" sz="2400" dirty="0" err="1" smtClean="0"/>
              <a:t>Батані</a:t>
            </a:r>
            <a:r>
              <a:rPr lang="ru-RU" sz="2400" dirty="0" smtClean="0"/>
              <a:t> (850-929)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Абу-ль-Вефа</a:t>
            </a:r>
            <a:r>
              <a:rPr lang="ru-RU" sz="2400" dirty="0" smtClean="0"/>
              <a:t> </a:t>
            </a:r>
            <a:r>
              <a:rPr lang="ru-RU" sz="2400" dirty="0" err="1" smtClean="0"/>
              <a:t>Мухамед-бен</a:t>
            </a:r>
            <a:r>
              <a:rPr lang="ru-RU" sz="2400" dirty="0" smtClean="0"/>
              <a:t> Мухаммед (940-998),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склав</a:t>
            </a:r>
            <a:r>
              <a:rPr lang="ru-RU" sz="2400" dirty="0" smtClean="0"/>
              <a:t> </a:t>
            </a:r>
            <a:r>
              <a:rPr lang="ru-RU" sz="2400" dirty="0" err="1" smtClean="0"/>
              <a:t>таблиці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синусів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тангенсів</a:t>
            </a:r>
            <a:r>
              <a:rPr lang="ru-RU" sz="2400" dirty="0" smtClean="0"/>
              <a:t> через 10 '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точністю</a:t>
            </a:r>
            <a:r>
              <a:rPr lang="ru-RU" sz="2400" dirty="0" smtClean="0"/>
              <a:t> до 1/604.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143932" cy="114300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У </a:t>
            </a:r>
            <a:r>
              <a:rPr lang="ru-RU" sz="3200" dirty="0" err="1" smtClean="0"/>
              <a:t>середині</a:t>
            </a:r>
            <a:r>
              <a:rPr lang="ru-RU" sz="3200" dirty="0" smtClean="0"/>
              <a:t> 9 </a:t>
            </a:r>
            <a:r>
              <a:rPr lang="ru-RU" sz="3200" dirty="0" err="1" smtClean="0"/>
              <a:t>століття</a:t>
            </a:r>
            <a:r>
              <a:rPr lang="ru-RU" sz="3200" dirty="0" smtClean="0"/>
              <a:t> </a:t>
            </a:r>
            <a:r>
              <a:rPr lang="ru-RU" sz="3200" dirty="0" err="1" smtClean="0"/>
              <a:t>середньоазіатський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вчений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аль-Хорезмі</a:t>
            </a:r>
            <a:r>
              <a:rPr lang="ru-RU" sz="3200" dirty="0" smtClean="0"/>
              <a:t> написав </a:t>
            </a:r>
            <a:r>
              <a:rPr lang="ru-RU" sz="3200" dirty="0" err="1" smtClean="0"/>
              <a:t>твір</a:t>
            </a:r>
            <a:r>
              <a:rPr lang="ru-RU" sz="3200" dirty="0" smtClean="0"/>
              <a:t> «Про </a:t>
            </a:r>
            <a:r>
              <a:rPr lang="ru-RU" sz="3200" dirty="0" err="1" smtClean="0"/>
              <a:t>індійський</a:t>
            </a:r>
            <a:r>
              <a:rPr lang="ru-RU" sz="3200" dirty="0" smtClean="0"/>
              <a:t> </a:t>
            </a:r>
            <a:r>
              <a:rPr lang="ru-RU" sz="3200" dirty="0" err="1" smtClean="0"/>
              <a:t>рахунку</a:t>
            </a:r>
            <a:r>
              <a:rPr lang="ru-RU" sz="3200" dirty="0" smtClean="0"/>
              <a:t>».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того як </a:t>
            </a:r>
            <a:r>
              <a:rPr lang="ru-RU" sz="3200" dirty="0" err="1" smtClean="0"/>
              <a:t>арабські</a:t>
            </a:r>
            <a:r>
              <a:rPr lang="ru-RU" sz="3200" dirty="0" smtClean="0"/>
              <a:t> </a:t>
            </a:r>
            <a:r>
              <a:rPr lang="ru-RU" sz="3200" dirty="0" err="1" smtClean="0"/>
              <a:t>трактати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були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перекладені</a:t>
            </a:r>
            <a:r>
              <a:rPr lang="ru-RU" sz="3200" dirty="0" smtClean="0"/>
              <a:t> на </a:t>
            </a:r>
            <a:r>
              <a:rPr lang="ru-RU" sz="3200" dirty="0" err="1" smtClean="0"/>
              <a:t>латинь</a:t>
            </a:r>
            <a:r>
              <a:rPr lang="ru-RU" sz="3200" dirty="0" smtClean="0"/>
              <a:t>, </a:t>
            </a:r>
            <a:r>
              <a:rPr lang="ru-RU" sz="3200" dirty="0" err="1" smtClean="0"/>
              <a:t>багато</a:t>
            </a:r>
            <a:r>
              <a:rPr lang="ru-RU" sz="3200" dirty="0" smtClean="0"/>
              <a:t> </a:t>
            </a:r>
            <a:r>
              <a:rPr lang="ru-RU" sz="3200" dirty="0" err="1" smtClean="0"/>
              <a:t>ідей</a:t>
            </a:r>
            <a:r>
              <a:rPr lang="ru-RU" sz="3200" dirty="0" smtClean="0"/>
              <a:t> </a:t>
            </a:r>
            <a:r>
              <a:rPr lang="ru-RU" sz="3200" dirty="0" err="1" smtClean="0"/>
              <a:t>індійських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математиків</a:t>
            </a:r>
            <a:r>
              <a:rPr lang="ru-RU" sz="3200" dirty="0" smtClean="0"/>
              <a:t> стали </a:t>
            </a:r>
            <a:r>
              <a:rPr lang="ru-RU" sz="3200" dirty="0" err="1" smtClean="0"/>
              <a:t>надбанням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європейської</a:t>
            </a:r>
            <a:r>
              <a:rPr lang="ru-RU" sz="3200" dirty="0" smtClean="0"/>
              <a:t>, а </a:t>
            </a:r>
            <a:r>
              <a:rPr lang="ru-RU" sz="3200" dirty="0" err="1" smtClean="0"/>
              <a:t>потім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світової</a:t>
            </a:r>
            <a:r>
              <a:rPr lang="ru-RU" sz="3200" dirty="0" smtClean="0"/>
              <a:t> науки. Такою вона </a:t>
            </a:r>
            <a:r>
              <a:rPr lang="ru-RU" sz="3200" dirty="0" err="1" smtClean="0"/>
              <a:t>була</a:t>
            </a:r>
            <a:r>
              <a:rPr lang="ru-RU" sz="3200" dirty="0" smtClean="0"/>
              <a:t> </a:t>
            </a:r>
            <a:r>
              <a:rPr lang="ru-RU" sz="3200" dirty="0" err="1" smtClean="0"/>
              <a:t>ще</a:t>
            </a:r>
            <a:r>
              <a:rPr lang="ru-RU" sz="3200" dirty="0" smtClean="0"/>
              <a:t> в </a:t>
            </a:r>
            <a:r>
              <a:rPr lang="ru-RU" sz="3200" dirty="0" err="1" smtClean="0"/>
              <a:t>середні</a:t>
            </a:r>
            <a:r>
              <a:rPr lang="ru-RU" sz="3200" dirty="0" smtClean="0"/>
              <a:t> </a:t>
            </a:r>
            <a:r>
              <a:rPr lang="ru-RU" sz="3200" dirty="0" err="1" smtClean="0"/>
              <a:t>століття</a:t>
            </a:r>
            <a:r>
              <a:rPr lang="ru-RU" sz="3200" dirty="0" smtClean="0"/>
              <a:t>, </a:t>
            </a:r>
            <a:r>
              <a:rPr lang="ru-RU" sz="3200" dirty="0" err="1" smtClean="0"/>
              <a:t>хоча</a:t>
            </a:r>
            <a:r>
              <a:rPr lang="ru-RU" sz="3200" dirty="0" smtClean="0"/>
              <a:t> </a:t>
            </a:r>
            <a:r>
              <a:rPr lang="ru-RU" sz="3200" dirty="0" err="1" smtClean="0"/>
              <a:t>іноді</a:t>
            </a:r>
            <a:r>
              <a:rPr lang="ru-RU" sz="3200" dirty="0" smtClean="0"/>
              <a:t> </a:t>
            </a:r>
            <a:r>
              <a:rPr lang="ru-RU" sz="3200" dirty="0" err="1" smtClean="0"/>
              <a:t>в</a:t>
            </a:r>
            <a:r>
              <a:rPr lang="ru-RU" sz="3200" dirty="0" smtClean="0"/>
              <a:t> </a:t>
            </a:r>
            <a:r>
              <a:rPr lang="ru-RU" sz="3200" dirty="0" err="1" smtClean="0"/>
              <a:t>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використовувалися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аналітичні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методи</a:t>
            </a:r>
            <a:r>
              <a:rPr lang="ru-RU" sz="3200" dirty="0" smtClean="0"/>
              <a:t>, особливо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 smtClean="0"/>
              <a:t>появи</a:t>
            </a:r>
            <a:r>
              <a:rPr lang="ru-RU" sz="3200" dirty="0" smtClean="0"/>
              <a:t> </a:t>
            </a:r>
            <a:r>
              <a:rPr lang="ru-RU" sz="3200" dirty="0" err="1" smtClean="0"/>
              <a:t>логарифмів</a:t>
            </a:r>
            <a:r>
              <a:rPr lang="ru-RU" sz="3200" dirty="0" smtClean="0"/>
              <a:t>. </a:t>
            </a:r>
            <a:r>
              <a:rPr lang="ru-RU" sz="3200" dirty="0" err="1" smtClean="0"/>
              <a:t>Поступово</a:t>
            </a:r>
            <a:r>
              <a:rPr lang="ru-RU" sz="3200" dirty="0" smtClean="0"/>
              <a:t> </a:t>
            </a:r>
            <a:r>
              <a:rPr lang="ru-RU" sz="3200" dirty="0" err="1" smtClean="0"/>
              <a:t>тригонометрія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органічно</a:t>
            </a:r>
            <a:r>
              <a:rPr lang="ru-RU" sz="3200" dirty="0" smtClean="0"/>
              <a:t> </a:t>
            </a:r>
            <a:r>
              <a:rPr lang="ru-RU" sz="3200" dirty="0" err="1" smtClean="0"/>
              <a:t>увійшла</a:t>
            </a:r>
            <a:r>
              <a:rPr lang="ru-RU" sz="3200" dirty="0" smtClean="0"/>
              <a:t> в </a:t>
            </a:r>
            <a:r>
              <a:rPr lang="ru-RU" sz="3200" dirty="0" err="1" smtClean="0"/>
              <a:t>математичний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аналіз</a:t>
            </a:r>
            <a:r>
              <a:rPr lang="ru-RU" sz="3200" dirty="0" smtClean="0"/>
              <a:t>, </a:t>
            </a:r>
            <a:r>
              <a:rPr lang="ru-RU" sz="3200" dirty="0" err="1" smtClean="0"/>
              <a:t>механіку</a:t>
            </a:r>
            <a:r>
              <a:rPr lang="ru-RU" sz="3200" dirty="0" smtClean="0"/>
              <a:t>, </a:t>
            </a:r>
            <a:r>
              <a:rPr lang="ru-RU" sz="3200" dirty="0" err="1" smtClean="0"/>
              <a:t>фізику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технічні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дисципліни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89142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Тригонометричні функції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16" descr="\sin\alpha=\frac{y_B}{R}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42844" y="1714488"/>
            <a:ext cx="2447925" cy="9794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15" descr="\cos\alpha=\frac{x_B}{R}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793545" y="2901051"/>
            <a:ext cx="2447925" cy="93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14" descr="\operatorname{tg}\alpha=\frac{\sin\alpha}{\cos\alpha}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14282" y="4000504"/>
            <a:ext cx="2447925" cy="1017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13" descr="\operatorname{ctg}\alpha=\frac{\cos\alpha}{\sin\alpha}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2071670" y="5214950"/>
            <a:ext cx="2447925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4714876" y="21431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Вид </a:t>
            </a:r>
            <a:r>
              <a:rPr lang="ru-RU" dirty="0" err="1" smtClean="0"/>
              <a:t>єлемнетарних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. </a:t>
            </a:r>
          </a:p>
          <a:p>
            <a:pPr>
              <a:defRPr/>
            </a:pPr>
            <a:r>
              <a:rPr lang="ru-RU" dirty="0" smtClean="0"/>
              <a:t>За </a:t>
            </a:r>
            <a:r>
              <a:rPr lang="ru-RU" dirty="0" err="1" smtClean="0"/>
              <a:t>звичай</a:t>
            </a:r>
            <a:r>
              <a:rPr lang="ru-RU" dirty="0" smtClean="0"/>
              <a:t> до них відносять :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*</a:t>
            </a:r>
            <a:r>
              <a:rPr lang="ru-RU" b="1" dirty="0" err="1" smtClean="0"/>
              <a:t>си́нус</a:t>
            </a:r>
            <a:r>
              <a:rPr lang="ru-RU" dirty="0" smtClean="0"/>
              <a:t> (</a:t>
            </a:r>
            <a:r>
              <a:rPr lang="ru-RU" i="1" dirty="0" err="1" smtClean="0"/>
              <a:t>sin</a:t>
            </a:r>
            <a:r>
              <a:rPr lang="ru-RU" i="1" dirty="0" smtClean="0"/>
              <a:t> </a:t>
            </a:r>
            <a:r>
              <a:rPr lang="ru-RU" i="1" dirty="0" err="1" smtClean="0"/>
              <a:t>x</a:t>
            </a:r>
            <a:r>
              <a:rPr lang="ru-RU" dirty="0" smtClean="0"/>
              <a:t>), 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*</a:t>
            </a:r>
            <a:r>
              <a:rPr lang="ru-RU" b="1" dirty="0" err="1" smtClean="0"/>
              <a:t>ко́синус</a:t>
            </a:r>
            <a:r>
              <a:rPr lang="ru-RU" dirty="0" smtClean="0"/>
              <a:t> (</a:t>
            </a:r>
            <a:r>
              <a:rPr lang="ru-RU" i="1" dirty="0" err="1" smtClean="0"/>
              <a:t>cos</a:t>
            </a:r>
            <a:r>
              <a:rPr lang="ru-RU" i="1" dirty="0" smtClean="0"/>
              <a:t> </a:t>
            </a:r>
            <a:r>
              <a:rPr lang="ru-RU" i="1" dirty="0" err="1" smtClean="0"/>
              <a:t>x</a:t>
            </a:r>
            <a:r>
              <a:rPr lang="ru-RU" dirty="0" smtClean="0"/>
              <a:t>), 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*</a:t>
            </a:r>
            <a:r>
              <a:rPr lang="ru-RU" b="1" dirty="0" err="1" smtClean="0"/>
              <a:t>та́нгенс</a:t>
            </a:r>
            <a:r>
              <a:rPr lang="ru-RU" dirty="0" smtClean="0"/>
              <a:t> (</a:t>
            </a:r>
            <a:r>
              <a:rPr lang="ru-RU" i="1" dirty="0" err="1" smtClean="0"/>
              <a:t>tg</a:t>
            </a:r>
            <a:r>
              <a:rPr lang="ru-RU" i="1" dirty="0" smtClean="0"/>
              <a:t> </a:t>
            </a:r>
            <a:r>
              <a:rPr lang="ru-RU" i="1" dirty="0" err="1" smtClean="0"/>
              <a:t>x</a:t>
            </a:r>
            <a:r>
              <a:rPr lang="ru-RU" dirty="0" smtClean="0"/>
              <a:t>), 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*</a:t>
            </a:r>
            <a:r>
              <a:rPr lang="ru-RU" b="1" dirty="0" err="1" smtClean="0"/>
              <a:t>кота́нгенс</a:t>
            </a:r>
            <a:r>
              <a:rPr lang="ru-RU" dirty="0" smtClean="0"/>
              <a:t> (</a:t>
            </a:r>
            <a:r>
              <a:rPr lang="ru-RU" i="1" dirty="0" err="1" smtClean="0"/>
              <a:t>ctg</a:t>
            </a:r>
            <a:r>
              <a:rPr lang="ru-RU" i="1" dirty="0" smtClean="0"/>
              <a:t> </a:t>
            </a:r>
            <a:r>
              <a:rPr lang="ru-RU" i="1" dirty="0" err="1" smtClean="0"/>
              <a:t>x</a:t>
            </a:r>
            <a:r>
              <a:rPr lang="ru-RU" dirty="0" smtClean="0"/>
              <a:t>),</a:t>
            </a:r>
            <a:r>
              <a:rPr lang="ru-RU" sz="1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357818" y="2000240"/>
            <a:ext cx="2857520" cy="1714512"/>
          </a:xfrm>
          <a:prstGeom prst="cloudCallou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500042"/>
            <a:ext cx="8238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Властивості функцій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2571744"/>
            <a:ext cx="1867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y=</a:t>
            </a:r>
            <a:r>
              <a:rPr lang="ru-RU" sz="3200" b="1" i="1" dirty="0" err="1" smtClean="0">
                <a:solidFill>
                  <a:srgbClr val="FFFF00"/>
                </a:solidFill>
                <a:latin typeface="Bookman Old Style" pitchFamily="18" charset="0"/>
              </a:rPr>
              <a:t>sin</a:t>
            </a:r>
            <a:r>
              <a:rPr lang="en-US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 x</a:t>
            </a:r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endParaRPr lang="ru-RU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18631659">
            <a:off x="584061" y="2110708"/>
            <a:ext cx="1928826" cy="1428760"/>
          </a:xfrm>
          <a:prstGeom prst="cloudCallou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  <a:latin typeface="Bookman Old Style" pitchFamily="18" charset="0"/>
              </a:rPr>
              <a:t>y=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Bookman Old Style" pitchFamily="18" charset="0"/>
              </a:rPr>
              <a:t>cos</a:t>
            </a:r>
            <a:r>
              <a:rPr lang="en-US" b="1" i="1" dirty="0" smtClean="0">
                <a:solidFill>
                  <a:srgbClr val="FFFF00"/>
                </a:solidFill>
                <a:latin typeface="Bookman Old Style" pitchFamily="18" charset="0"/>
              </a:rPr>
              <a:t> x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14545061">
            <a:off x="606988" y="4069227"/>
            <a:ext cx="1803224" cy="1656182"/>
          </a:xfrm>
          <a:prstGeom prst="cloudCallou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  <a:latin typeface="Bookman Old Style" pitchFamily="18" charset="0"/>
              </a:rPr>
              <a:t>y= </a:t>
            </a:r>
            <a:r>
              <a:rPr lang="en-US" b="1" i="1" dirty="0" err="1" smtClean="0">
                <a:solidFill>
                  <a:srgbClr val="FFFF00"/>
                </a:solidFill>
                <a:latin typeface="Bookman Old Style" pitchFamily="18" charset="0"/>
              </a:rPr>
              <a:t>tg</a:t>
            </a:r>
            <a:r>
              <a:rPr lang="en-US" b="1" i="1" dirty="0" smtClean="0">
                <a:solidFill>
                  <a:srgbClr val="FFFF00"/>
                </a:solidFill>
                <a:latin typeface="Bookman Old Style" pitchFamily="18" charset="0"/>
              </a:rPr>
              <a:t> x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4535865">
            <a:off x="5530913" y="4527153"/>
            <a:ext cx="2286016" cy="1928826"/>
          </a:xfrm>
          <a:prstGeom prst="cloudCallou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  <a:latin typeface="Bookman Old Style" pitchFamily="18" charset="0"/>
              </a:rPr>
              <a:t>y=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Bookman Old Style" pitchFamily="18" charset="0"/>
              </a:rPr>
              <a:t>ctg</a:t>
            </a:r>
            <a:r>
              <a:rPr lang="en-US" b="1" i="1" dirty="0" smtClean="0">
                <a:solidFill>
                  <a:srgbClr val="FFFF00"/>
                </a:solidFill>
                <a:latin typeface="Bookman Old Style" pitchFamily="18" charset="0"/>
              </a:rPr>
              <a:t> x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3286116" y="2928934"/>
            <a:ext cx="1857388" cy="1785950"/>
          </a:xfrm>
          <a:prstGeom prst="smileyFace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9754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функцій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y=sin x</a:t>
            </a:r>
            <a:r>
              <a:rPr lang="ru-RU" sz="2800" dirty="0" smtClean="0">
                <a:solidFill>
                  <a:srgbClr val="FF0000"/>
                </a:solidFill>
              </a:rPr>
              <a:t> 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y=</a:t>
            </a:r>
            <a:r>
              <a:rPr lang="en-US" sz="2800" dirty="0" err="1" smtClean="0"/>
              <a:t>cos</a:t>
            </a:r>
            <a:r>
              <a:rPr lang="en-US" sz="2800" dirty="0" smtClean="0"/>
              <a:t> x </a:t>
            </a:r>
            <a:r>
              <a:rPr lang="ru-RU" sz="2800" dirty="0" smtClean="0">
                <a:solidFill>
                  <a:srgbClr val="FF0000"/>
                </a:solidFill>
              </a:rPr>
              <a:t>та </a:t>
            </a:r>
            <a:r>
              <a:rPr lang="ru-RU" sz="2800" dirty="0" err="1" smtClean="0">
                <a:solidFill>
                  <a:srgbClr val="FF0000"/>
                </a:solidFill>
              </a:rPr>
              <a:t>їх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графіки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5"/>
            <a:ext cx="4714908" cy="344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357694"/>
            <a:ext cx="3410687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715140" y="5357826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286388"/>
            <a:ext cx="4572000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r>
              <a:rPr lang="ru-RU" dirty="0" err="1" smtClean="0"/>
              <a:t>Графік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 </a:t>
            </a:r>
            <a:r>
              <a:rPr lang="en-US" dirty="0" smtClean="0"/>
              <a:t>y=sin x 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синусоїдою</a:t>
            </a:r>
            <a:r>
              <a:rPr lang="ru-RU" dirty="0" smtClean="0"/>
              <a:t> а </a:t>
            </a:r>
            <a:r>
              <a:rPr lang="ru-RU" dirty="0" err="1" smtClean="0"/>
              <a:t>графік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en-US" dirty="0" smtClean="0"/>
              <a:t> y=</a:t>
            </a:r>
            <a:r>
              <a:rPr lang="en-US" dirty="0" err="1" smtClean="0"/>
              <a:t>cos</a:t>
            </a:r>
            <a:r>
              <a:rPr lang="en-US" dirty="0" smtClean="0"/>
              <a:t> x</a:t>
            </a:r>
            <a:r>
              <a:rPr lang="ru-RU" dirty="0" smtClean="0"/>
              <a:t> – </a:t>
            </a:r>
            <a:r>
              <a:rPr lang="ru-RU" dirty="0" err="1" smtClean="0"/>
              <a:t>косинусоїдою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63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функцій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 y=</a:t>
            </a:r>
            <a:r>
              <a:rPr lang="en-US" sz="2800" dirty="0" err="1" smtClean="0"/>
              <a:t>tg</a:t>
            </a:r>
            <a:r>
              <a:rPr lang="en-US" sz="2800" dirty="0" smtClean="0"/>
              <a:t> x</a:t>
            </a:r>
            <a:r>
              <a:rPr lang="ru-RU" sz="2800" dirty="0" smtClean="0">
                <a:solidFill>
                  <a:srgbClr val="FF0000"/>
                </a:solidFill>
              </a:rPr>
              <a:t> 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en-US" sz="2800" dirty="0" smtClean="0">
                <a:solidFill>
                  <a:srgbClr val="FF0000"/>
                </a:solidFill>
              </a:rPr>
              <a:t> y= </a:t>
            </a:r>
            <a:r>
              <a:rPr lang="en-US" sz="2800" dirty="0" err="1" smtClean="0"/>
              <a:t>ctg</a:t>
            </a:r>
            <a:r>
              <a:rPr lang="en-US" sz="2800" dirty="0" smtClean="0"/>
              <a:t> x</a:t>
            </a:r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FF0000"/>
                </a:solidFill>
              </a:rPr>
              <a:t>та </a:t>
            </a:r>
            <a:r>
              <a:rPr lang="ru-RU" sz="2800" dirty="0" err="1" smtClean="0">
                <a:solidFill>
                  <a:srgbClr val="FF0000"/>
                </a:solidFill>
              </a:rPr>
              <a:t>їх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графіки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506473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691" y="4679744"/>
            <a:ext cx="3710027" cy="18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5357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Графік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y=</a:t>
            </a:r>
            <a:r>
              <a:rPr lang="en-US" dirty="0" err="1" smtClean="0">
                <a:solidFill>
                  <a:srgbClr val="FF0000"/>
                </a:solidFill>
              </a:rPr>
              <a:t>tg</a:t>
            </a:r>
            <a:r>
              <a:rPr lang="en-US" dirty="0" smtClean="0">
                <a:solidFill>
                  <a:srgbClr val="FF0000"/>
                </a:solidFill>
              </a:rPr>
              <a:t> x</a:t>
            </a:r>
            <a:r>
              <a:rPr lang="ru-RU" dirty="0" smtClean="0"/>
              <a:t> 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тангенсоїдою</a:t>
            </a:r>
            <a:r>
              <a:rPr lang="ru-RU" dirty="0" smtClean="0"/>
              <a:t> а </a:t>
            </a:r>
            <a:r>
              <a:rPr lang="ru-RU" dirty="0" err="1" smtClean="0"/>
              <a:t>графік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ctg</a:t>
            </a:r>
            <a:r>
              <a:rPr lang="en-US" dirty="0" smtClean="0">
                <a:solidFill>
                  <a:srgbClr val="FF0000"/>
                </a:solidFill>
              </a:rPr>
              <a:t> x</a:t>
            </a:r>
            <a:r>
              <a:rPr lang="ru-RU" dirty="0" smtClean="0"/>
              <a:t>  – </a:t>
            </a:r>
            <a:r>
              <a:rPr lang="ru-RU" dirty="0" err="1" smtClean="0"/>
              <a:t>котангенсоїдою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3" name="Picture 15" descr="http://korebo.74335s001.edusite.ru/DswMedia/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571480"/>
            <a:ext cx="3734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Синусом називається відношення</a:t>
            </a:r>
            <a:endParaRPr lang="uk-UA" dirty="0"/>
          </a:p>
        </p:txBody>
      </p:sp>
      <p:pic>
        <p:nvPicPr>
          <p:cNvPr id="22530" name="Picture 2" descr="\ Sin \ alpha = \ frac {y_B} {R}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71480"/>
            <a:ext cx="914400" cy="3429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142984"/>
            <a:ext cx="4022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Косинусом називається відношення </a:t>
            </a:r>
            <a:endParaRPr lang="uk-UA" dirty="0"/>
          </a:p>
        </p:txBody>
      </p:sp>
      <p:pic>
        <p:nvPicPr>
          <p:cNvPr id="22532" name="Picture 4" descr="\ Cos \ alpha = \ frac {x_B} {R}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142984"/>
            <a:ext cx="952500" cy="3429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785926"/>
            <a:ext cx="281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Тангенс визначається як </a:t>
            </a:r>
            <a:endParaRPr lang="uk-UA" dirty="0"/>
          </a:p>
        </p:txBody>
      </p:sp>
      <p:pic>
        <p:nvPicPr>
          <p:cNvPr id="22534" name="Picture 6" descr="\ Operatorname {tg} \, \ alpha = \ frac {\ sin \ alpha} {\ cos \ alpha} = \ frac {y_B} {x_B}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714488"/>
            <a:ext cx="1581150" cy="4286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2357430"/>
            <a:ext cx="3077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Котангенс визначається як </a:t>
            </a:r>
            <a:endParaRPr lang="uk-UA" dirty="0"/>
          </a:p>
        </p:txBody>
      </p:sp>
      <p:pic>
        <p:nvPicPr>
          <p:cNvPr id="22536" name="Picture 8" descr="\ Operatorname {ctg} \, \ alpha = \ frac {\ cos \ alpha} {\ sin \ alpha} = \ frac {x_B} {y_B}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2357430"/>
            <a:ext cx="1666875" cy="3810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3000372"/>
            <a:ext cx="2660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Секанс визначається як</a:t>
            </a:r>
            <a:endParaRPr lang="uk-UA" dirty="0"/>
          </a:p>
        </p:txBody>
      </p:sp>
      <p:pic>
        <p:nvPicPr>
          <p:cNvPr id="22538" name="Picture 10" descr="\ Sec \ alpha = \ frac {1} {\ cos \ alpha} = \ frac {R} {x_B}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000372"/>
            <a:ext cx="1619250" cy="41910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42910" y="3714752"/>
            <a:ext cx="289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Косеканс визначається як</a:t>
            </a:r>
            <a:endParaRPr lang="uk-UA" dirty="0"/>
          </a:p>
        </p:txBody>
      </p:sp>
      <p:pic>
        <p:nvPicPr>
          <p:cNvPr id="22540" name="Picture 12" descr="\ Operatorname {cosec} \, \ alpha = \ frac {1} {\ sin \ alpha} = \ frac {R} {y_B}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3643314"/>
            <a:ext cx="1790700" cy="428626"/>
          </a:xfrm>
          <a:prstGeom prst="rect">
            <a:avLst/>
          </a:prstGeom>
          <a:noFill/>
        </p:spPr>
      </p:pic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57158" y="4214818"/>
            <a:ext cx="807249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Косинусом кута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 New Roman" pitchFamily="18" charset="0"/>
              </a:rPr>
              <a:t>α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називається відношення 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 New Roman" pitchFamily="18" charset="0"/>
              </a:rPr>
              <a:t>ОА / OB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 New Roman" pitchFamily="18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(Відношення прилеглого катета до гіпотенузі).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Тангенсом кута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 New Roman" pitchFamily="18" charset="0"/>
              </a:rPr>
              <a:t>α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називається відношення 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 New Roman" pitchFamily="18" charset="0"/>
              </a:rPr>
              <a:t>AB / OA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 New Roman" pitchFamily="18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(Відношення протилежного катета до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прилежащем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Котангенс кута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 New Roman" pitchFamily="18" charset="0"/>
              </a:rPr>
              <a:t>α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називається відношення 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 New Roman" pitchFamily="18" charset="0"/>
              </a:rPr>
              <a:t>ОА / AB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 New Roman" pitchFamily="18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(Відношення прилеглого катета до протилежного).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Секансу кута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 New Roman" pitchFamily="18" charset="0"/>
              </a:rPr>
              <a:t>α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називається відношення 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 New Roman" pitchFamily="18" charset="0"/>
              </a:rPr>
              <a:t>ОB / OA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 New Roman" pitchFamily="18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(Відношення гіпотенузи до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прилежащем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катету).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Косеканс кута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 New Roman" pitchFamily="18" charset="0"/>
              </a:rPr>
              <a:t>α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називається відношення 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 New Roman" pitchFamily="18" charset="0"/>
              </a:rPr>
              <a:t>ОB / AB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 New Roman" pitchFamily="18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(Відношення гіпотенузи до протилежного катета).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4500570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Синусом кута </a:t>
            </a:r>
            <a:r>
              <a:rPr lang="uk-UA" sz="1400" dirty="0" smtClean="0">
                <a:solidFill>
                  <a:srgbClr val="000000"/>
                </a:solidFill>
                <a:latin typeface="times"/>
                <a:cs typeface="Times New Roman" pitchFamily="18" charset="0"/>
              </a:rPr>
              <a:t>α </a:t>
            </a:r>
            <a:r>
              <a:rPr lang="uk-UA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називається відношення </a:t>
            </a:r>
            <a:r>
              <a:rPr lang="uk-UA" sz="1400" i="1" dirty="0" smtClean="0">
                <a:solidFill>
                  <a:srgbClr val="000000"/>
                </a:solidFill>
                <a:latin typeface="times"/>
                <a:cs typeface="Times New Roman" pitchFamily="18" charset="0"/>
              </a:rPr>
              <a:t>AB / OB</a:t>
            </a:r>
            <a:r>
              <a:rPr lang="uk-UA" sz="1400" dirty="0" smtClean="0">
                <a:solidFill>
                  <a:srgbClr val="000000"/>
                </a:solidFill>
                <a:latin typeface="times"/>
                <a:cs typeface="Times New Roman" pitchFamily="18" charset="0"/>
              </a:rPr>
              <a:t> </a:t>
            </a:r>
            <a:r>
              <a:rPr lang="uk-UA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(Відношення протилежного катета до гіпотенузі).</a:t>
            </a:r>
            <a:endParaRPr lang="uk-UA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109</TotalTime>
  <Words>856</Words>
  <PresentationFormat>Экран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Слайд 1</vt:lpstr>
      <vt:lpstr>Слайд 2</vt:lpstr>
      <vt:lpstr>У IV-V століттях з'явився спеціальний термін у працях з астрономії великого індійського ученого Аріабхати. Відрізок CB він назвав ардхаджіва (ардха-половина, джива - тятива лука, яку нагадує хорда). Пізніше з'явилося більше коротка назва джива. (Синус) Назва «тангенс», що походить від латинського tanger (стосуватися), з'явилося в 1583 р. ТАНГЕНС виникли у зв'язку з рішенням задачі про визначення довжини тіні. Тангенс (а також котангенс) введено в X столітті Аль - Батані (850-929) і Абу-ль-Вефа Мухамед-бен Мухаммед (940-998), який склав таблиці синусів і тангенсів через 10 'з точністю до 1/604.</vt:lpstr>
      <vt:lpstr>У середині 9 століття середньоазіатський вчений аль-Хорезмі написав твір «Про індійський рахунку». Після того як арабські трактати були перекладені на латинь, багато ідей індійських математиків стали надбанням європейської, а потім і світової науки. Такою вона була ще в середні століття, хоча іноді в ній використовувалися і аналітичні методи, особливо після появи логарифмів. Поступово тригонометрія органічно увійшла в математичний аналіз, механіку, фізику і технічні дисципліни.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Bogachov.N.Y.</cp:lastModifiedBy>
  <cp:revision>13</cp:revision>
  <dcterms:modified xsi:type="dcterms:W3CDTF">2013-04-25T13:51:56Z</dcterms:modified>
</cp:coreProperties>
</file>