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8" autoAdjust="0"/>
  </p:normalViewPr>
  <p:slideViewPr>
    <p:cSldViewPr>
      <p:cViewPr varScale="1">
        <p:scale>
          <a:sx n="70" d="100"/>
          <a:sy n="70" d="100"/>
        </p:scale>
        <p:origin x="-5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8EE1C-9514-4303-9343-78497C0B44A7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D971F-D7A6-47F5-84EB-AFE7446D6F8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D971F-D7A6-47F5-84EB-AFE7446D6F8C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F1B5878-B6A1-4436-BD19-7DDE08BFEB13}" type="datetimeFigureOut">
              <a:rPr lang="ru-RU" smtClean="0"/>
              <a:pPr/>
              <a:t>25.04.2013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67E1AFA-2477-4774-B67C-A0DFA2B1C7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786058"/>
            <a:ext cx="8201028" cy="18288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uk-UA" sz="6000" dirty="0" smtClean="0">
                <a:ln w="28575" cmpd="sng">
                  <a:solidFill>
                    <a:srgbClr val="FFFF00">
                      <a:alpha val="55000"/>
                    </a:srgb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  <a:reflection blurRad="6350" stA="60000" endA="900" endPos="58000" dir="5400000" sy="-100000" algn="bl" rotWithShape="0"/>
                </a:effectLst>
              </a:rPr>
              <a:t>Кут між прямою </a:t>
            </a:r>
            <a:r>
              <a:rPr lang="uk-UA" sz="6000" dirty="0" smtClean="0">
                <a:ln w="28575" cmpd="sng">
                  <a:solidFill>
                    <a:srgbClr val="FFFF00">
                      <a:alpha val="55000"/>
                    </a:srgb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  <a:reflection blurRad="6350" stA="60000" endA="900" endPos="58000" dir="5400000" sy="-100000" algn="bl" rotWithShape="0"/>
                </a:effectLst>
              </a:rPr>
              <a:t/>
            </a:r>
            <a:br>
              <a:rPr lang="uk-UA" sz="6000" dirty="0" smtClean="0">
                <a:ln w="28575" cmpd="sng">
                  <a:solidFill>
                    <a:srgbClr val="FFFF00">
                      <a:alpha val="55000"/>
                    </a:srgb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  <a:reflection blurRad="6350" stA="60000" endA="900" endPos="58000" dir="5400000" sy="-100000" algn="bl" rotWithShape="0"/>
                </a:effectLst>
              </a:rPr>
            </a:br>
            <a:r>
              <a:rPr lang="uk-UA" sz="6000" dirty="0" smtClean="0">
                <a:ln w="28575" cmpd="sng">
                  <a:solidFill>
                    <a:srgbClr val="FFFF00">
                      <a:alpha val="55000"/>
                    </a:srgb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  <a:reflection blurRad="6350" stA="60000" endA="900" endPos="58000" dir="5400000" sy="-100000" algn="bl" rotWithShape="0"/>
                </a:effectLst>
              </a:rPr>
              <a:t>і </a:t>
            </a:r>
            <a:r>
              <a:rPr lang="uk-UA" sz="6000" dirty="0" smtClean="0">
                <a:ln w="28575" cmpd="sng">
                  <a:solidFill>
                    <a:srgbClr val="FFFF00">
                      <a:alpha val="55000"/>
                    </a:srgbClr>
                  </a:solidFill>
                  <a:prstDash val="solid"/>
                </a:ln>
                <a:solidFill>
                  <a:schemeClr val="accent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  <a:reflection blurRad="6350" stA="60000" endA="900" endPos="58000" dir="5400000" sy="-100000" algn="bl" rotWithShape="0"/>
                </a:effectLst>
              </a:rPr>
              <a:t>площиною </a:t>
            </a:r>
            <a:endParaRPr lang="ru-RU" sz="6000" dirty="0">
              <a:ln w="28575" cmpd="sng">
                <a:solidFill>
                  <a:srgbClr val="FFFF00">
                    <a:alpha val="55000"/>
                  </a:srgbClr>
                </a:solidFill>
                <a:prstDash val="solid"/>
              </a:ln>
              <a:solidFill>
                <a:schemeClr val="accent1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Кутом </a:t>
            </a:r>
            <a:r>
              <a:rPr lang="ru-RU" sz="2000" b="1" dirty="0" err="1"/>
              <a:t>між</a:t>
            </a:r>
            <a:r>
              <a:rPr lang="ru-RU" sz="2000" b="1" dirty="0"/>
              <a:t> прямою та </a:t>
            </a:r>
            <a:r>
              <a:rPr lang="ru-RU" sz="2000" b="1" dirty="0" err="1"/>
              <a:t>площиною</a:t>
            </a:r>
            <a:r>
              <a:rPr lang="ru-RU" sz="2000" dirty="0"/>
              <a:t> </a:t>
            </a:r>
            <a:r>
              <a:rPr lang="ru-RU" sz="2000" dirty="0" err="1"/>
              <a:t>називається</a:t>
            </a:r>
            <a:r>
              <a:rPr lang="ru-RU" sz="2000" dirty="0"/>
              <a:t> кут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цією</a:t>
            </a:r>
            <a:r>
              <a:rPr lang="ru-RU" sz="2000" dirty="0"/>
              <a:t> прямою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проекцію</a:t>
            </a:r>
            <a:r>
              <a:rPr lang="ru-RU" sz="2000" dirty="0"/>
              <a:t> (ортогональною) на </a:t>
            </a:r>
            <a:r>
              <a:rPr lang="ru-RU" sz="2000" dirty="0" err="1"/>
              <a:t>площину</a:t>
            </a:r>
            <a:r>
              <a:rPr lang="ru-RU" sz="2000" dirty="0"/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/>
              <a:t>Якщо</a:t>
            </a:r>
            <a:r>
              <a:rPr lang="ru-RU" sz="2000" dirty="0"/>
              <a:t> пряма перпендикулярна до </a:t>
            </a:r>
            <a:r>
              <a:rPr lang="ru-RU" sz="2000" dirty="0" err="1"/>
              <a:t>площини</a:t>
            </a:r>
            <a:r>
              <a:rPr lang="ru-RU" sz="2000" dirty="0"/>
              <a:t>, то кут </a:t>
            </a:r>
            <a:r>
              <a:rPr lang="ru-RU" sz="2000" dirty="0" err="1"/>
              <a:t>між</a:t>
            </a:r>
            <a:r>
              <a:rPr lang="ru-RU" sz="2000" dirty="0"/>
              <a:t> нею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площиною</a:t>
            </a:r>
            <a:r>
              <a:rPr lang="ru-RU" sz="2000" dirty="0"/>
              <a:t> </a:t>
            </a:r>
            <a:r>
              <a:rPr lang="ru-RU" sz="2000" dirty="0" err="1"/>
              <a:t>вважається</a:t>
            </a:r>
            <a:r>
              <a:rPr lang="ru-RU" sz="2000" dirty="0"/>
              <a:t> таким,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дорівнює</a:t>
            </a:r>
            <a:r>
              <a:rPr lang="ru-RU" sz="2000" dirty="0"/>
              <a:t> , а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паралельними</a:t>
            </a:r>
            <a:r>
              <a:rPr lang="ru-RU" sz="2000" dirty="0"/>
              <a:t> прямою та </a:t>
            </a:r>
            <a:r>
              <a:rPr lang="ru-RU" sz="2000" dirty="0" err="1"/>
              <a:t>площиною</a:t>
            </a:r>
            <a:r>
              <a:rPr lang="ru-RU" sz="2000" dirty="0"/>
              <a:t> таким,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дорівнює</a:t>
            </a:r>
            <a:r>
              <a:rPr lang="ru-RU" sz="2000" dirty="0"/>
              <a:t> 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Кут </a:t>
            </a:r>
            <a:r>
              <a:rPr lang="ru-RU" sz="2000" dirty="0" err="1"/>
              <a:t>між</a:t>
            </a:r>
            <a:r>
              <a:rPr lang="ru-RU" sz="2000" dirty="0"/>
              <a:t> прямою та </a:t>
            </a:r>
            <a:r>
              <a:rPr lang="ru-RU" sz="2000" dirty="0" err="1"/>
              <a:t>площиною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кут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цією</a:t>
            </a:r>
            <a:r>
              <a:rPr lang="ru-RU" sz="2000" dirty="0"/>
              <a:t> прямою </a:t>
            </a:r>
            <a:r>
              <a:rPr lang="ru-RU" sz="2000" dirty="0" err="1"/>
              <a:t>й</a:t>
            </a:r>
            <a:r>
              <a:rPr lang="ru-RU" sz="2000" dirty="0"/>
              <a:t> перпендикуляром до </a:t>
            </a:r>
            <a:r>
              <a:rPr lang="ru-RU" sz="2000" dirty="0" err="1"/>
              <a:t>площини</a:t>
            </a:r>
            <a:r>
              <a:rPr lang="ru-RU" sz="2000" dirty="0"/>
              <a:t> в </a:t>
            </a:r>
            <a:r>
              <a:rPr lang="ru-RU" sz="2000" dirty="0" err="1"/>
              <a:t>сумі</a:t>
            </a:r>
            <a:r>
              <a:rPr lang="ru-RU" sz="2000" dirty="0"/>
              <a:t> </a:t>
            </a:r>
            <a:r>
              <a:rPr lang="ru-RU" sz="2000" dirty="0" err="1"/>
              <a:t>дорівнюють</a:t>
            </a:r>
            <a:r>
              <a:rPr lang="ru-RU" sz="2000" dirty="0"/>
              <a:t> </a:t>
            </a:r>
            <a:r>
              <a:rPr lang="ru-RU" sz="2000" dirty="0" smtClean="0"/>
              <a:t>90 </a:t>
            </a:r>
            <a:r>
              <a:rPr lang="ru-RU" sz="2000" dirty="0" err="1" smtClean="0"/>
              <a:t>градусів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/>
              <a:t>На рисунку .</a:t>
            </a:r>
          </a:p>
        </p:txBody>
      </p:sp>
      <p:pic>
        <p:nvPicPr>
          <p:cNvPr id="12" name="Рисунок 11" descr="image8756image_97_fmt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4710" y="3214686"/>
            <a:ext cx="4309989" cy="2786082"/>
          </a:xfrm>
          <a:prstGeom prst="rect">
            <a:avLst/>
          </a:prstGeom>
        </p:spPr>
      </p:pic>
      <p:pic>
        <p:nvPicPr>
          <p:cNvPr id="13" name="Рисунок 12" descr="sprav-ukr4798_fmt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357562"/>
            <a:ext cx="1077918" cy="3046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sz="2400" dirty="0" err="1" smtClean="0"/>
              <a:t>Існують</a:t>
            </a:r>
            <a:r>
              <a:rPr lang="ru-RU" sz="2400" dirty="0" smtClean="0"/>
              <a:t> три </a:t>
            </a:r>
            <a:r>
              <a:rPr lang="ru-RU" sz="2400" dirty="0" err="1" smtClean="0"/>
              <a:t>випадки</a:t>
            </a:r>
            <a:r>
              <a:rPr lang="ru-RU" sz="2400" dirty="0" smtClean="0"/>
              <a:t> </a:t>
            </a:r>
            <a:r>
              <a:rPr lang="ru-RU" sz="2400" dirty="0" err="1" smtClean="0"/>
              <a:t>взаємного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розташування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двох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прямих</a:t>
            </a:r>
            <a:r>
              <a:rPr lang="ru-RU" sz="2400" dirty="0" smtClean="0"/>
              <a:t> у </a:t>
            </a:r>
            <a:r>
              <a:rPr lang="ru-RU" sz="2400" dirty="0" err="1" smtClean="0"/>
              <a:t>просторі</a:t>
            </a:r>
            <a:r>
              <a:rPr lang="ru-RU" sz="2400" dirty="0" smtClean="0"/>
              <a:t> :</a:t>
            </a:r>
            <a:br>
              <a:rPr lang="ru-RU" sz="2400" dirty="0" smtClean="0"/>
            </a:br>
            <a:r>
              <a:rPr lang="ru-RU" sz="2400" dirty="0" err="1" smtClean="0"/>
              <a:t>прямі</a:t>
            </a:r>
            <a:r>
              <a:rPr lang="ru-RU" sz="2400" dirty="0" smtClean="0"/>
              <a:t> лежать в </a:t>
            </a:r>
            <a:r>
              <a:rPr lang="ru-RU" sz="2400" dirty="0" err="1" smtClean="0"/>
              <a:t>одній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площині</a:t>
            </a:r>
            <a:r>
              <a:rPr lang="ru-RU" sz="2400" dirty="0" smtClean="0"/>
              <a:t> </a:t>
            </a:r>
            <a:r>
              <a:rPr lang="ru-RU" sz="2400" dirty="0" err="1" smtClean="0"/>
              <a:t>й</a:t>
            </a:r>
            <a:r>
              <a:rPr lang="ru-RU" sz="2400" dirty="0" smtClean="0"/>
              <a:t> </a:t>
            </a:r>
            <a:r>
              <a:rPr lang="ru-RU" sz="2400" dirty="0" err="1" smtClean="0"/>
              <a:t>паралельні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err="1" smtClean="0"/>
              <a:t>прямі</a:t>
            </a:r>
            <a:r>
              <a:rPr lang="ru-RU" sz="2400" dirty="0" smtClean="0"/>
              <a:t> лежать в </a:t>
            </a:r>
            <a:r>
              <a:rPr lang="ru-RU" sz="2400" dirty="0" err="1" smtClean="0"/>
              <a:t>одній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площині</a:t>
            </a:r>
            <a:r>
              <a:rPr lang="ru-RU" sz="2400" dirty="0" smtClean="0"/>
              <a:t> </a:t>
            </a:r>
            <a:r>
              <a:rPr lang="ru-RU" sz="2400" dirty="0" err="1" smtClean="0"/>
              <a:t>й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перетинаються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err="1" smtClean="0"/>
              <a:t>прямі</a:t>
            </a:r>
            <a:r>
              <a:rPr lang="ru-RU" sz="2400" dirty="0" smtClean="0"/>
              <a:t> </a:t>
            </a:r>
            <a:r>
              <a:rPr lang="ru-RU" sz="2400" dirty="0" err="1" smtClean="0"/>
              <a:t>схрещуються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err="1" smtClean="0"/>
              <a:t>Дві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прямі</a:t>
            </a:r>
            <a:r>
              <a:rPr lang="ru-RU" sz="2400" dirty="0" smtClean="0"/>
              <a:t> </a:t>
            </a:r>
            <a:r>
              <a:rPr lang="ru-RU" sz="2400" dirty="0" err="1" smtClean="0"/>
              <a:t>називаються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перехресними</a:t>
            </a:r>
            <a:r>
              <a:rPr lang="ru-RU" sz="2400" dirty="0" smtClean="0"/>
              <a:t> , </a:t>
            </a:r>
            <a:r>
              <a:rPr lang="ru-RU" sz="2400" dirty="0" err="1" smtClean="0"/>
              <a:t>якщо</a:t>
            </a:r>
            <a:r>
              <a:rPr lang="ru-RU" sz="2400" dirty="0" smtClean="0"/>
              <a:t> вони не лежать в </a:t>
            </a:r>
            <a:r>
              <a:rPr lang="ru-RU" sz="2400" dirty="0" err="1" smtClean="0"/>
              <a:t>одній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площині</a:t>
            </a:r>
            <a:r>
              <a:rPr lang="ru-RU" sz="2400" dirty="0" smtClean="0"/>
              <a:t>.</a:t>
            </a:r>
          </a:p>
          <a:p>
            <a:pPr fontAlgn="base"/>
            <a:r>
              <a:rPr lang="ru-RU" sz="2400" b="1" dirty="0" smtClean="0"/>
              <a:t>Теорема</a:t>
            </a:r>
            <a:r>
              <a:rPr lang="ru-RU" sz="2400" dirty="0" smtClean="0"/>
              <a:t> (</a:t>
            </a:r>
            <a:r>
              <a:rPr lang="ru-RU" sz="2400" dirty="0" err="1" smtClean="0"/>
              <a:t>ознака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перехресних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прямих</a:t>
            </a:r>
            <a:r>
              <a:rPr lang="ru-RU" sz="2400" dirty="0" smtClean="0"/>
              <a:t>):</a:t>
            </a:r>
            <a:br>
              <a:rPr lang="ru-RU" sz="2400" dirty="0" smtClean="0"/>
            </a:br>
            <a:r>
              <a:rPr lang="ru-RU" sz="2400" dirty="0" err="1" smtClean="0"/>
              <a:t>Якщо</a:t>
            </a:r>
            <a:r>
              <a:rPr lang="ru-RU" sz="2400" dirty="0" smtClean="0"/>
              <a:t> одна </a:t>
            </a:r>
            <a:r>
              <a:rPr lang="ru-RU" sz="2400" dirty="0" err="1" smtClean="0"/>
              <a:t>із</a:t>
            </a:r>
            <a:r>
              <a:rPr lang="ru-RU" sz="2400" dirty="0" smtClean="0"/>
              <a:t> </a:t>
            </a:r>
            <a:r>
              <a:rPr lang="ru-RU" sz="2400" dirty="0" err="1" smtClean="0"/>
              <a:t>двох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прямих</a:t>
            </a:r>
            <a:r>
              <a:rPr lang="ru-RU" sz="2400" dirty="0" smtClean="0"/>
              <a:t> </a:t>
            </a:r>
            <a:r>
              <a:rPr lang="ru-RU" sz="2400" dirty="0" err="1" smtClean="0"/>
              <a:t>лежить</a:t>
            </a:r>
            <a:r>
              <a:rPr lang="ru-RU" sz="2400" dirty="0" smtClean="0"/>
              <a:t> у </a:t>
            </a:r>
            <a:r>
              <a:rPr lang="ru-RU" sz="2400" dirty="0" err="1" smtClean="0"/>
              <a:t>деякій</a:t>
            </a:r>
            <a:r>
              <a:rPr lang="ru-RU" sz="2400" dirty="0" smtClean="0"/>
              <a:t> </a:t>
            </a:r>
            <a:r>
              <a:rPr lang="ru-RU" sz="2400" dirty="0" err="1" smtClean="0"/>
              <a:t>площині</a:t>
            </a:r>
            <a:r>
              <a:rPr lang="ru-RU" sz="2400" dirty="0" smtClean="0"/>
              <a:t>, а </a:t>
            </a:r>
            <a:r>
              <a:rPr lang="ru-RU" sz="2400" dirty="0" err="1" smtClean="0"/>
              <a:t>інша</a:t>
            </a:r>
            <a:r>
              <a:rPr lang="ru-RU" sz="2400" dirty="0" smtClean="0"/>
              <a:t> пряма </a:t>
            </a:r>
            <a:r>
              <a:rPr lang="ru-RU" sz="2400" dirty="0" err="1" smtClean="0"/>
              <a:t>перетинає</a:t>
            </a:r>
            <a:r>
              <a:rPr lang="ru-RU" sz="2400" dirty="0" smtClean="0"/>
              <a:t> </a:t>
            </a:r>
            <a:r>
              <a:rPr lang="ru-RU" sz="2400" dirty="0" err="1" smtClean="0"/>
              <a:t>цю</a:t>
            </a:r>
            <a:r>
              <a:rPr lang="ru-RU" sz="2400" dirty="0" smtClean="0"/>
              <a:t> </a:t>
            </a:r>
            <a:r>
              <a:rPr lang="ru-RU" sz="2400" dirty="0" err="1" smtClean="0"/>
              <a:t>площину</a:t>
            </a:r>
            <a:r>
              <a:rPr lang="ru-RU" sz="2400" dirty="0" smtClean="0"/>
              <a:t> в </a:t>
            </a:r>
            <a:r>
              <a:rPr lang="ru-RU" sz="2400" dirty="0" err="1" smtClean="0"/>
              <a:t>крапці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не </a:t>
            </a:r>
            <a:r>
              <a:rPr lang="ru-RU" sz="2400" dirty="0" err="1" smtClean="0"/>
              <a:t>лежить</a:t>
            </a:r>
            <a:r>
              <a:rPr lang="ru-RU" sz="2400" dirty="0" smtClean="0"/>
              <a:t> на </a:t>
            </a:r>
            <a:r>
              <a:rPr lang="ru-RU" sz="2400" dirty="0" err="1" smtClean="0"/>
              <a:t>першій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прямій</a:t>
            </a:r>
            <a:r>
              <a:rPr lang="ru-RU" sz="2400" dirty="0" smtClean="0"/>
              <a:t>, то </a:t>
            </a:r>
            <a:r>
              <a:rPr lang="ru-RU" sz="2400" dirty="0" err="1" smtClean="0"/>
              <a:t>ці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прямі</a:t>
            </a:r>
            <a:r>
              <a:rPr lang="ru-RU" sz="2400" dirty="0" smtClean="0"/>
              <a:t> </a:t>
            </a:r>
            <a:r>
              <a:rPr lang="ru-RU" sz="2400" dirty="0" err="1" smtClean="0"/>
              <a:t>схрещуються</a:t>
            </a:r>
            <a:r>
              <a:rPr lang="ru-RU" sz="24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500" b="1" dirty="0" err="1" smtClean="0"/>
              <a:t>Доказ</a:t>
            </a:r>
            <a:r>
              <a:rPr lang="ru-RU" sz="3500" b="1" dirty="0" smtClean="0"/>
              <a:t>:</a:t>
            </a:r>
          </a:p>
          <a:p>
            <a:r>
              <a:rPr lang="ru-RU" dirty="0" smtClean="0"/>
              <a:t> Нехай , . </a:t>
            </a:r>
            <a:r>
              <a:rPr lang="ru-RU" dirty="0" err="1" smtClean="0"/>
              <a:t>Доведемо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не лежать в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площині</a:t>
            </a:r>
            <a:r>
              <a:rPr lang="ru-RU" dirty="0" smtClean="0"/>
              <a:t>. </a:t>
            </a:r>
            <a:r>
              <a:rPr lang="ru-RU" dirty="0" err="1" smtClean="0"/>
              <a:t>Припустимо</a:t>
            </a:r>
            <a:r>
              <a:rPr lang="ru-RU" dirty="0" smtClean="0"/>
              <a:t> противне: через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a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b</a:t>
            </a:r>
            <a:r>
              <a:rPr lang="ru-RU" dirty="0" smtClean="0"/>
              <a:t> проходить </a:t>
            </a:r>
            <a:r>
              <a:rPr lang="ru-RU" dirty="0" err="1" smtClean="0"/>
              <a:t>деяка</a:t>
            </a:r>
            <a:r>
              <a:rPr lang="ru-RU" dirty="0" smtClean="0"/>
              <a:t> </a:t>
            </a:r>
            <a:r>
              <a:rPr lang="ru-RU" dirty="0" err="1" smtClean="0"/>
              <a:t>площина</a:t>
            </a:r>
            <a:r>
              <a:rPr lang="ru-RU" dirty="0" smtClean="0"/>
              <a:t> в. </a:t>
            </a:r>
            <a:r>
              <a:rPr lang="ru-RU" dirty="0" err="1" smtClean="0"/>
              <a:t>Тоді</a:t>
            </a:r>
            <a:r>
              <a:rPr lang="ru-RU" dirty="0" smtClean="0"/>
              <a:t> в проходить через </a:t>
            </a:r>
            <a:r>
              <a:rPr lang="ru-RU" dirty="0" err="1" smtClean="0"/>
              <a:t>пряму</a:t>
            </a:r>
            <a:r>
              <a:rPr lang="ru-RU" dirty="0" smtClean="0"/>
              <a:t> 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крапку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прямій</a:t>
            </a:r>
            <a:r>
              <a:rPr lang="ru-RU" dirty="0" smtClean="0"/>
              <a:t>, а, </a:t>
            </a:r>
            <a:r>
              <a:rPr lang="ru-RU" dirty="0" err="1" smtClean="0"/>
              <a:t>виходить</a:t>
            </a:r>
            <a:r>
              <a:rPr lang="ru-RU" dirty="0" smtClean="0"/>
              <a:t>, </a:t>
            </a:r>
            <a:r>
              <a:rPr lang="ru-RU" dirty="0" err="1" smtClean="0"/>
              <a:t>збігається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площиною</a:t>
            </a:r>
            <a:r>
              <a:rPr lang="ru-RU" dirty="0" smtClean="0"/>
              <a:t> Y . Одержали </a:t>
            </a:r>
            <a:r>
              <a:rPr lang="ru-RU" dirty="0" err="1" smtClean="0"/>
              <a:t>протиріччя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умовою</a:t>
            </a:r>
            <a:r>
              <a:rPr lang="ru-RU" dirty="0" smtClean="0"/>
              <a:t> (пряма ). Значить </a:t>
            </a:r>
            <a:r>
              <a:rPr lang="ru-RU" dirty="0" err="1" smtClean="0"/>
              <a:t>припущення</a:t>
            </a:r>
            <a:r>
              <a:rPr lang="ru-RU" dirty="0" smtClean="0"/>
              <a:t> </a:t>
            </a:r>
            <a:r>
              <a:rPr lang="ru-RU" dirty="0" err="1" smtClean="0"/>
              <a:t>невірно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прямі</a:t>
            </a:r>
            <a:r>
              <a:rPr lang="ru-RU" dirty="0" smtClean="0"/>
              <a:t> </a:t>
            </a:r>
            <a:r>
              <a:rPr lang="ru-RU" dirty="0" err="1" smtClean="0"/>
              <a:t>a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b</a:t>
            </a:r>
            <a:r>
              <a:rPr lang="ru-RU" dirty="0" smtClean="0"/>
              <a:t> </a:t>
            </a:r>
            <a:r>
              <a:rPr lang="ru-RU" dirty="0" err="1" smtClean="0"/>
              <a:t>перехресні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Теорема ( про </a:t>
            </a:r>
            <a:r>
              <a:rPr lang="ru-RU" dirty="0" err="1" smtClean="0"/>
              <a:t>перехресні</a:t>
            </a:r>
            <a:r>
              <a:rPr lang="ru-RU" dirty="0" smtClean="0"/>
              <a:t> </a:t>
            </a:r>
            <a:r>
              <a:rPr lang="ru-RU" dirty="0" err="1" smtClean="0"/>
              <a:t>прямі</a:t>
            </a:r>
            <a:r>
              <a:rPr lang="ru-RU" dirty="0" smtClean="0"/>
              <a:t> ): через </a:t>
            </a:r>
            <a:r>
              <a:rPr lang="ru-RU" dirty="0" err="1" smtClean="0"/>
              <a:t>кожну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перехресних</a:t>
            </a:r>
            <a:r>
              <a:rPr lang="ru-RU" dirty="0" smtClean="0"/>
              <a:t> </a:t>
            </a:r>
            <a:r>
              <a:rPr lang="ru-RU" dirty="0" err="1" smtClean="0"/>
              <a:t>прямих</a:t>
            </a:r>
            <a:r>
              <a:rPr lang="ru-RU" dirty="0" smtClean="0"/>
              <a:t> проходить </a:t>
            </a:r>
            <a:r>
              <a:rPr lang="ru-RU" dirty="0" err="1" smtClean="0"/>
              <a:t>площина</a:t>
            </a:r>
            <a:r>
              <a:rPr lang="ru-RU" dirty="0" smtClean="0"/>
              <a:t>, </a:t>
            </a:r>
            <a:r>
              <a:rPr lang="ru-RU" dirty="0" err="1" smtClean="0"/>
              <a:t>паралельна</a:t>
            </a:r>
            <a:r>
              <a:rPr lang="ru-RU" dirty="0" smtClean="0"/>
              <a:t> </a:t>
            </a:r>
            <a:r>
              <a:rPr lang="ru-RU" dirty="0" err="1" smtClean="0"/>
              <a:t>іншій</a:t>
            </a:r>
            <a:r>
              <a:rPr lang="ru-RU" dirty="0" smtClean="0"/>
              <a:t> </a:t>
            </a:r>
            <a:r>
              <a:rPr lang="ru-RU" dirty="0" err="1" smtClean="0"/>
              <a:t>прямій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притім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одна.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b="1" dirty="0" smtClean="0"/>
              <a:t>Кут </a:t>
            </a:r>
            <a:r>
              <a:rPr lang="ru-RU" b="1" dirty="0" err="1" smtClean="0"/>
              <a:t>між</a:t>
            </a:r>
            <a:r>
              <a:rPr lang="ru-RU" b="1" dirty="0" smtClean="0"/>
              <a:t> </a:t>
            </a:r>
            <a:r>
              <a:rPr lang="ru-RU" b="1" dirty="0" err="1" smtClean="0"/>
              <a:t>прямими</a:t>
            </a:r>
            <a:endParaRPr lang="ru-RU" b="1" dirty="0" smtClean="0"/>
          </a:p>
          <a:p>
            <a:r>
              <a:rPr lang="ru-RU" sz="2400" dirty="0" smtClean="0"/>
              <a:t> Кутом </a:t>
            </a:r>
            <a:r>
              <a:rPr lang="ru-RU" sz="2400" dirty="0" err="1" smtClean="0"/>
              <a:t>між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пересічними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називають</a:t>
            </a:r>
            <a:r>
              <a:rPr lang="ru-RU" sz="2400" dirty="0" smtClean="0"/>
              <a:t> той </a:t>
            </a:r>
            <a:r>
              <a:rPr lang="ru-RU" sz="2400" dirty="0" err="1" smtClean="0"/>
              <a:t>із</a:t>
            </a:r>
            <a:r>
              <a:rPr lang="ru-RU" sz="2400" dirty="0" smtClean="0"/>
              <a:t> </a:t>
            </a:r>
            <a:r>
              <a:rPr lang="ru-RU" sz="2400" dirty="0" err="1" smtClean="0"/>
              <a:t>чотирьох</a:t>
            </a:r>
            <a:r>
              <a:rPr lang="ru-RU" sz="2400" dirty="0" smtClean="0"/>
              <a:t> </a:t>
            </a:r>
            <a:r>
              <a:rPr lang="ru-RU" sz="2400" dirty="0" err="1" smtClean="0"/>
              <a:t>нерозгорнутих</a:t>
            </a:r>
            <a:r>
              <a:rPr lang="ru-RU" sz="2400" dirty="0" smtClean="0"/>
              <a:t> </a:t>
            </a:r>
            <a:r>
              <a:rPr lang="ru-RU" sz="2400" dirty="0" err="1" smtClean="0"/>
              <a:t>кутів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утворяться</a:t>
            </a:r>
            <a:r>
              <a:rPr lang="ru-RU" sz="2400" dirty="0" smtClean="0"/>
              <a:t> при </a:t>
            </a:r>
            <a:r>
              <a:rPr lang="ru-RU" sz="2400" dirty="0" err="1" smtClean="0"/>
              <a:t>перетинанні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двох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прямих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не </a:t>
            </a:r>
            <a:r>
              <a:rPr lang="ru-RU" sz="2400" dirty="0" err="1" smtClean="0"/>
              <a:t>перевершує</a:t>
            </a:r>
            <a:r>
              <a:rPr lang="ru-RU" sz="2400" dirty="0" smtClean="0"/>
              <a:t> кожною </a:t>
            </a:r>
            <a:r>
              <a:rPr lang="ru-RU" sz="2400" dirty="0" err="1" smtClean="0"/>
              <a:t>із</a:t>
            </a:r>
            <a:r>
              <a:rPr lang="ru-RU" sz="2400" dirty="0" smtClean="0"/>
              <a:t> </a:t>
            </a:r>
            <a:r>
              <a:rPr lang="ru-RU" sz="2400" dirty="0" err="1" smtClean="0"/>
              <a:t>трьох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інших</a:t>
            </a:r>
            <a:r>
              <a:rPr lang="ru-RU" sz="2400" dirty="0" smtClean="0"/>
              <a:t> </a:t>
            </a:r>
            <a:r>
              <a:rPr lang="ru-RU" sz="2400" dirty="0" err="1" smtClean="0"/>
              <a:t>кутів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</a:t>
            </a:r>
            <a:r>
              <a:rPr lang="ru-RU" sz="2400" dirty="0" err="1" smtClean="0"/>
              <a:t>Щоб</a:t>
            </a:r>
            <a:r>
              <a:rPr lang="ru-RU" sz="2400" dirty="0" smtClean="0"/>
              <a:t> </a:t>
            </a:r>
            <a:r>
              <a:rPr lang="ru-RU" sz="2400" dirty="0" err="1" smtClean="0"/>
              <a:t>визначити</a:t>
            </a:r>
            <a:r>
              <a:rPr lang="ru-RU" sz="2400" dirty="0" smtClean="0"/>
              <a:t> кут </a:t>
            </a:r>
            <a:r>
              <a:rPr lang="ru-RU" sz="2400" dirty="0" err="1" smtClean="0"/>
              <a:t>між</a:t>
            </a:r>
            <a:r>
              <a:rPr lang="ru-RU" sz="2400" dirty="0" smtClean="0"/>
              <a:t> </a:t>
            </a:r>
            <a:r>
              <a:rPr lang="ru-RU" sz="2400" dirty="0" err="1" smtClean="0"/>
              <a:t>двома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перехресними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прямими</a:t>
            </a:r>
            <a:r>
              <a:rPr lang="ru-RU" sz="2400" dirty="0" smtClean="0"/>
              <a:t>, </a:t>
            </a:r>
            <a:r>
              <a:rPr lang="ru-RU" sz="2400" dirty="0" err="1" smtClean="0"/>
              <a:t>потрібно</a:t>
            </a:r>
            <a:r>
              <a:rPr lang="ru-RU" sz="2400" dirty="0" smtClean="0"/>
              <a:t> через </a:t>
            </a:r>
            <a:r>
              <a:rPr lang="ru-RU" sz="2400" dirty="0" err="1" smtClean="0"/>
              <a:t>довільну</a:t>
            </a:r>
            <a:r>
              <a:rPr lang="ru-RU" sz="2400" dirty="0" smtClean="0"/>
              <a:t> </a:t>
            </a:r>
            <a:r>
              <a:rPr lang="ru-RU" sz="2400" dirty="0" err="1" smtClean="0"/>
              <a:t>крапку</a:t>
            </a:r>
            <a:r>
              <a:rPr lang="ru-RU" sz="2400" dirty="0" smtClean="0"/>
              <a:t> М простору провести </a:t>
            </a:r>
            <a:r>
              <a:rPr lang="ru-RU" sz="2400" dirty="0" err="1" smtClean="0"/>
              <a:t>дві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прямі</a:t>
            </a:r>
            <a:r>
              <a:rPr lang="ru-RU" sz="2400" dirty="0" smtClean="0"/>
              <a:t>, </a:t>
            </a:r>
            <a:r>
              <a:rPr lang="ru-RU" sz="2400" dirty="0" err="1" smtClean="0"/>
              <a:t>кожна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яких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паралельна</a:t>
            </a:r>
            <a:r>
              <a:rPr lang="ru-RU" sz="2400" dirty="0" smtClean="0"/>
              <a:t> </a:t>
            </a:r>
            <a:r>
              <a:rPr lang="ru-RU" sz="2400" dirty="0" err="1" smtClean="0"/>
              <a:t>однієї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даних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перехресних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прямих</a:t>
            </a:r>
            <a:endParaRPr lang="ru-RU" sz="2400" dirty="0" smtClean="0"/>
          </a:p>
          <a:p>
            <a:r>
              <a:rPr lang="ru-RU" sz="2400" dirty="0" smtClean="0"/>
              <a:t> Кут </a:t>
            </a:r>
            <a:r>
              <a:rPr lang="ru-RU" sz="2400" dirty="0" err="1" smtClean="0"/>
              <a:t>між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перехресними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прямими</a:t>
            </a:r>
            <a:r>
              <a:rPr lang="ru-RU" sz="2400" dirty="0" smtClean="0"/>
              <a:t> не </a:t>
            </a:r>
            <a:r>
              <a:rPr lang="ru-RU" sz="2400" dirty="0" err="1" smtClean="0"/>
              <a:t>залежить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вибору</a:t>
            </a:r>
            <a:r>
              <a:rPr lang="ru-RU" sz="2400" dirty="0" smtClean="0"/>
              <a:t> </a:t>
            </a:r>
            <a:r>
              <a:rPr lang="ru-RU" sz="2400" dirty="0" err="1" smtClean="0"/>
              <a:t>крапки</a:t>
            </a:r>
            <a:r>
              <a:rPr lang="ru-RU" sz="2400" dirty="0" smtClean="0"/>
              <a:t> М. Тому </a:t>
            </a:r>
            <a:r>
              <a:rPr lang="ru-RU" sz="2400" dirty="0" err="1" smtClean="0"/>
              <a:t>її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вибрати</a:t>
            </a:r>
            <a:r>
              <a:rPr lang="ru-RU" sz="2400" dirty="0" smtClean="0"/>
              <a:t> на </a:t>
            </a:r>
            <a:r>
              <a:rPr lang="ru-RU" sz="2400" dirty="0" err="1" smtClean="0"/>
              <a:t>одній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перехресних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прямих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426798" cy="418795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/>
              <a:t>Кут </a:t>
            </a:r>
            <a:r>
              <a:rPr lang="ru-RU" b="1" dirty="0" err="1" smtClean="0"/>
              <a:t>між</a:t>
            </a:r>
            <a:r>
              <a:rPr lang="ru-RU" b="1" dirty="0" smtClean="0"/>
              <a:t> прямою </a:t>
            </a:r>
            <a:r>
              <a:rPr lang="ru-RU" b="1" dirty="0" err="1" smtClean="0"/>
              <a:t>й</a:t>
            </a:r>
            <a:r>
              <a:rPr lang="ru-RU" b="1" dirty="0" smtClean="0"/>
              <a:t> </a:t>
            </a:r>
            <a:r>
              <a:rPr lang="ru-RU" b="1" dirty="0" err="1" smtClean="0"/>
              <a:t>площиною</a:t>
            </a:r>
            <a:endParaRPr lang="ru-RU" b="1" dirty="0" smtClean="0"/>
          </a:p>
          <a:p>
            <a:r>
              <a:rPr lang="ru-RU" dirty="0" smtClean="0"/>
              <a:t> Кутом </a:t>
            </a:r>
            <a:r>
              <a:rPr lang="ru-RU" dirty="0" err="1" smtClean="0"/>
              <a:t>між</a:t>
            </a:r>
            <a:r>
              <a:rPr lang="ru-RU" dirty="0" smtClean="0"/>
              <a:t> прямою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площиною</a:t>
            </a:r>
            <a:r>
              <a:rPr lang="ru-RU" dirty="0" smtClean="0"/>
              <a:t> ( пряма </a:t>
            </a:r>
            <a:r>
              <a:rPr lang="ru-RU" dirty="0" err="1" smtClean="0"/>
              <a:t>перетинає</a:t>
            </a:r>
            <a:r>
              <a:rPr lang="ru-RU" dirty="0" smtClean="0"/>
              <a:t> </a:t>
            </a:r>
            <a:r>
              <a:rPr lang="ru-RU" dirty="0" err="1" smtClean="0"/>
              <a:t>площину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не перпендикулярна </a:t>
            </a:r>
            <a:r>
              <a:rPr lang="ru-RU" dirty="0" err="1" smtClean="0"/>
              <a:t>їй</a:t>
            </a:r>
            <a:r>
              <a:rPr lang="ru-RU" dirty="0" smtClean="0"/>
              <a:t>) </a:t>
            </a:r>
            <a:r>
              <a:rPr lang="ru-RU" dirty="0" err="1" smtClean="0"/>
              <a:t>називається</a:t>
            </a:r>
            <a:r>
              <a:rPr lang="ru-RU" dirty="0" smtClean="0"/>
              <a:t> кут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прямій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проекції</a:t>
            </a:r>
            <a:r>
              <a:rPr lang="ru-RU" dirty="0" smtClean="0"/>
              <a:t> на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площину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кут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прямій</a:t>
            </a:r>
            <a:r>
              <a:rPr lang="ru-RU" dirty="0" smtClean="0"/>
              <a:t> АВ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площиною</a:t>
            </a:r>
            <a:r>
              <a:rPr lang="ru-RU" dirty="0" smtClean="0"/>
              <a:t> </a:t>
            </a:r>
            <a:r>
              <a:rPr lang="en-US" dirty="0" smtClean="0"/>
              <a:t>Y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довільної</a:t>
            </a:r>
            <a:r>
              <a:rPr lang="ru-RU" dirty="0" smtClean="0"/>
              <a:t> </a:t>
            </a:r>
            <a:r>
              <a:rPr lang="ru-RU" dirty="0" err="1" smtClean="0"/>
              <a:t>крапки</a:t>
            </a:r>
            <a:r>
              <a:rPr lang="ru-RU" dirty="0" smtClean="0"/>
              <a:t> А </a:t>
            </a:r>
            <a:r>
              <a:rPr lang="ru-RU" dirty="0" err="1" smtClean="0"/>
              <a:t>даної</a:t>
            </a:r>
            <a:r>
              <a:rPr lang="ru-RU" dirty="0" smtClean="0"/>
              <a:t> </a:t>
            </a:r>
            <a:r>
              <a:rPr lang="ru-RU" dirty="0" err="1" smtClean="0"/>
              <a:t>прямої</a:t>
            </a:r>
            <a:r>
              <a:rPr lang="ru-RU" dirty="0" smtClean="0"/>
              <a:t> </a:t>
            </a:r>
            <a:r>
              <a:rPr lang="ru-RU" dirty="0" err="1" smtClean="0"/>
              <a:t>опустити</a:t>
            </a:r>
            <a:r>
              <a:rPr lang="ru-RU" dirty="0" smtClean="0"/>
              <a:t> перпендикуляр АН на </a:t>
            </a:r>
            <a:r>
              <a:rPr lang="ru-RU" dirty="0" err="1" smtClean="0"/>
              <a:t>дану</a:t>
            </a:r>
            <a:r>
              <a:rPr lang="ru-RU" dirty="0" smtClean="0"/>
              <a:t> </a:t>
            </a:r>
            <a:r>
              <a:rPr lang="ru-RU" dirty="0" err="1" smtClean="0"/>
              <a:t>площину</a:t>
            </a:r>
            <a:r>
              <a:rPr lang="ru-RU" dirty="0" smtClean="0"/>
              <a:t>, через </a:t>
            </a:r>
            <a:r>
              <a:rPr lang="ru-RU" dirty="0" err="1" smtClean="0"/>
              <a:t>підставу</a:t>
            </a:r>
            <a:r>
              <a:rPr lang="ru-RU" dirty="0" smtClean="0"/>
              <a:t> перпендикуляра Н и </a:t>
            </a:r>
            <a:r>
              <a:rPr lang="ru-RU" dirty="0" err="1" smtClean="0"/>
              <a:t>крапку</a:t>
            </a:r>
            <a:r>
              <a:rPr lang="ru-RU" dirty="0" smtClean="0"/>
              <a:t> В </a:t>
            </a:r>
            <a:r>
              <a:rPr lang="ru-RU" dirty="0" err="1" smtClean="0"/>
              <a:t>перетинання</a:t>
            </a:r>
            <a:r>
              <a:rPr lang="ru-RU" dirty="0" smtClean="0"/>
              <a:t> </a:t>
            </a:r>
            <a:r>
              <a:rPr lang="ru-RU" dirty="0" err="1" smtClean="0"/>
              <a:t>прямої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площиною</a:t>
            </a:r>
            <a:r>
              <a:rPr lang="ru-RU" dirty="0" smtClean="0"/>
              <a:t> провести </a:t>
            </a:r>
            <a:r>
              <a:rPr lang="ru-RU" dirty="0" err="1" smtClean="0"/>
              <a:t>пряму</a:t>
            </a:r>
            <a:r>
              <a:rPr lang="ru-RU" dirty="0" smtClean="0"/>
              <a:t> ВН - </a:t>
            </a:r>
            <a:r>
              <a:rPr lang="ru-RU" dirty="0" err="1" smtClean="0"/>
              <a:t>проекцію</a:t>
            </a:r>
            <a:r>
              <a:rPr lang="ru-RU" dirty="0" smtClean="0"/>
              <a:t> </a:t>
            </a:r>
            <a:r>
              <a:rPr lang="ru-RU" dirty="0" err="1" smtClean="0"/>
              <a:t>даній</a:t>
            </a:r>
            <a:r>
              <a:rPr lang="ru-RU" dirty="0" smtClean="0"/>
              <a:t> </a:t>
            </a:r>
            <a:r>
              <a:rPr lang="ru-RU" dirty="0" err="1" smtClean="0"/>
              <a:t>прямій</a:t>
            </a:r>
            <a:r>
              <a:rPr lang="ru-RU" dirty="0" smtClean="0"/>
              <a:t> АВ на </a:t>
            </a:r>
            <a:r>
              <a:rPr lang="ru-RU" dirty="0" err="1" smtClean="0"/>
              <a:t>площину</a:t>
            </a:r>
            <a:r>
              <a:rPr lang="ru-RU" dirty="0" smtClean="0"/>
              <a:t> </a:t>
            </a:r>
            <a:r>
              <a:rPr lang="en-US" dirty="0" smtClean="0"/>
              <a:t>Y, </a:t>
            </a:r>
            <a:r>
              <a:rPr lang="ru-RU" dirty="0" smtClean="0"/>
              <a:t>кут АВН -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шуканий</a:t>
            </a:r>
            <a:r>
              <a:rPr lang="ru-RU" dirty="0" smtClean="0"/>
              <a:t> кут </a:t>
            </a:r>
            <a:r>
              <a:rPr lang="ru-RU" dirty="0" err="1" smtClean="0"/>
              <a:t>між</a:t>
            </a:r>
            <a:r>
              <a:rPr lang="ru-RU" dirty="0" smtClean="0"/>
              <a:t> АВ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Y 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QCK1sD_vnR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785794"/>
            <a:ext cx="8073898" cy="4643470"/>
          </a:xfrm>
          <a:effectLst>
            <a:glow rad="101600">
              <a:schemeClr val="accent6">
                <a:satMod val="175000"/>
                <a:alpha val="40000"/>
              </a:schemeClr>
            </a:glow>
            <a:softEdge rad="63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Esu7vWwW9I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lum contrast="20000"/>
          </a:blip>
          <a:stretch>
            <a:fillRect/>
          </a:stretch>
        </p:blipFill>
        <p:spPr>
          <a:xfrm>
            <a:off x="500034" y="500042"/>
            <a:ext cx="8143932" cy="5357850"/>
          </a:xfrm>
          <a:effectLst>
            <a:glow rad="139700">
              <a:schemeClr val="accent3">
                <a:satMod val="175000"/>
                <a:alpha val="40000"/>
              </a:schemeClr>
            </a:glow>
            <a:softEdge rad="1270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136</TotalTime>
  <Words>285</Words>
  <Application>Microsoft Office PowerPoint</Application>
  <PresentationFormat>Экран (4:3)</PresentationFormat>
  <Paragraphs>15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Кут між прямою  і площиною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Кут між прямою і площиною </dc:title>
  <dc:creator>Admin</dc:creator>
  <cp:lastModifiedBy>User</cp:lastModifiedBy>
  <cp:revision>16</cp:revision>
  <dcterms:created xsi:type="dcterms:W3CDTF">2013-04-22T16:11:43Z</dcterms:created>
  <dcterms:modified xsi:type="dcterms:W3CDTF">2013-04-25T12:32:50Z</dcterms:modified>
</cp:coreProperties>
</file>