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2" r:id="rId3"/>
    <p:sldId id="257" r:id="rId4"/>
    <p:sldId id="258" r:id="rId5"/>
    <p:sldId id="259" r:id="rId6"/>
    <p:sldId id="260" r:id="rId7"/>
    <p:sldId id="261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55" autoAdjust="0"/>
    <p:restoredTop sz="94660"/>
  </p:normalViewPr>
  <p:slideViewPr>
    <p:cSldViewPr>
      <p:cViewPr varScale="1">
        <p:scale>
          <a:sx n="55" d="100"/>
          <a:sy n="55" d="100"/>
        </p:scale>
        <p:origin x="-91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19.wmf"/><Relationship Id="rId3" Type="http://schemas.openxmlformats.org/officeDocument/2006/relationships/image" Target="../media/image14.wmf"/><Relationship Id="rId7" Type="http://schemas.openxmlformats.org/officeDocument/2006/relationships/image" Target="../media/image18.wmf"/><Relationship Id="rId2" Type="http://schemas.openxmlformats.org/officeDocument/2006/relationships/image" Target="../media/image13.wmf"/><Relationship Id="rId1" Type="http://schemas.openxmlformats.org/officeDocument/2006/relationships/image" Target="../media/image12.wmf"/><Relationship Id="rId6" Type="http://schemas.openxmlformats.org/officeDocument/2006/relationships/image" Target="../media/image17.wmf"/><Relationship Id="rId5" Type="http://schemas.openxmlformats.org/officeDocument/2006/relationships/image" Target="../media/image16.wmf"/><Relationship Id="rId4" Type="http://schemas.openxmlformats.org/officeDocument/2006/relationships/image" Target="../media/image15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2.wmf"/><Relationship Id="rId1" Type="http://schemas.openxmlformats.org/officeDocument/2006/relationships/image" Target="../media/image21.wmf"/><Relationship Id="rId4" Type="http://schemas.openxmlformats.org/officeDocument/2006/relationships/image" Target="../media/image24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106ED-C689-483F-AB77-C21708AECF0C}" type="datetimeFigureOut">
              <a:rPr lang="uk-UA" smtClean="0"/>
              <a:t>25.04.2013</a:t>
            </a:fld>
            <a:endParaRPr lang="uk-UA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6775555-DEAA-4113-80E1-70736064976A}" type="slidenum">
              <a:rPr lang="uk-UA" smtClean="0"/>
              <a:t>‹#›</a:t>
            </a:fld>
            <a:endParaRPr lang="uk-UA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106ED-C689-483F-AB77-C21708AECF0C}" type="datetimeFigureOut">
              <a:rPr lang="uk-UA" smtClean="0"/>
              <a:t>25.04.2013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75555-DEAA-4113-80E1-70736064976A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106ED-C689-483F-AB77-C21708AECF0C}" type="datetimeFigureOut">
              <a:rPr lang="uk-UA" smtClean="0"/>
              <a:t>25.04.2013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75555-DEAA-4113-80E1-70736064976A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23106ED-C689-483F-AB77-C21708AECF0C}" type="datetimeFigureOut">
              <a:rPr lang="uk-UA" smtClean="0"/>
              <a:t>25.04.2013</a:t>
            </a:fld>
            <a:endParaRPr lang="uk-UA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C6775555-DEAA-4113-80E1-70736064976A}" type="slidenum">
              <a:rPr lang="uk-UA" smtClean="0"/>
              <a:t>‹#›</a:t>
            </a:fld>
            <a:endParaRPr lang="uk-UA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106ED-C689-483F-AB77-C21708AECF0C}" type="datetimeFigureOut">
              <a:rPr lang="uk-UA" smtClean="0"/>
              <a:t>25.04.2013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75555-DEAA-4113-80E1-70736064976A}" type="slidenum">
              <a:rPr lang="uk-UA" smtClean="0"/>
              <a:t>‹#›</a:t>
            </a:fld>
            <a:endParaRPr lang="uk-UA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106ED-C689-483F-AB77-C21708AECF0C}" type="datetimeFigureOut">
              <a:rPr lang="uk-UA" smtClean="0"/>
              <a:t>25.04.2013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75555-DEAA-4113-80E1-70736064976A}" type="slidenum">
              <a:rPr lang="uk-UA" smtClean="0"/>
              <a:t>‹#›</a:t>
            </a:fld>
            <a:endParaRPr lang="uk-UA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75555-DEAA-4113-80E1-70736064976A}" type="slidenum">
              <a:rPr lang="uk-UA" smtClean="0"/>
              <a:t>‹#›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106ED-C689-483F-AB77-C21708AECF0C}" type="datetimeFigureOut">
              <a:rPr lang="uk-UA" smtClean="0"/>
              <a:t>25.04.2013</a:t>
            </a:fld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106ED-C689-483F-AB77-C21708AECF0C}" type="datetimeFigureOut">
              <a:rPr lang="uk-UA" smtClean="0"/>
              <a:t>25.04.2013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75555-DEAA-4113-80E1-70736064976A}" type="slidenum">
              <a:rPr lang="uk-UA" smtClean="0"/>
              <a:t>‹#›</a:t>
            </a:fld>
            <a:endParaRPr lang="uk-UA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106ED-C689-483F-AB77-C21708AECF0C}" type="datetimeFigureOut">
              <a:rPr lang="uk-UA" smtClean="0"/>
              <a:t>25.04.2013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75555-DEAA-4113-80E1-70736064976A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23106ED-C689-483F-AB77-C21708AECF0C}" type="datetimeFigureOut">
              <a:rPr lang="uk-UA" smtClean="0"/>
              <a:t>25.04.2013</a:t>
            </a:fld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75555-DEAA-4113-80E1-70736064976A}" type="slidenum">
              <a:rPr lang="uk-UA" smtClean="0"/>
              <a:t>‹#›</a:t>
            </a:fld>
            <a:endParaRPr lang="uk-UA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106ED-C689-483F-AB77-C21708AECF0C}" type="datetimeFigureOut">
              <a:rPr lang="uk-UA" smtClean="0"/>
              <a:t>25.04.2013</a:t>
            </a:fld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6775555-DEAA-4113-80E1-70736064976A}" type="slidenum">
              <a:rPr lang="uk-UA" smtClean="0"/>
              <a:t>‹#›</a:t>
            </a:fld>
            <a:endParaRPr lang="uk-UA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C23106ED-C689-483F-AB77-C21708AECF0C}" type="datetimeFigureOut">
              <a:rPr lang="uk-UA" smtClean="0"/>
              <a:t>25.04.2013</a:t>
            </a:fld>
            <a:endParaRPr lang="uk-UA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uk-UA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C6775555-DEAA-4113-80E1-70736064976A}" type="slidenum">
              <a:rPr lang="uk-UA" smtClean="0"/>
              <a:t>‹#›</a:t>
            </a:fld>
            <a:endParaRPr lang="uk-UA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wmf"/><Relationship Id="rId3" Type="http://schemas.openxmlformats.org/officeDocument/2006/relationships/oleObject" Target="../embeddings/oleObject9.bin"/><Relationship Id="rId7" Type="http://schemas.openxmlformats.org/officeDocument/2006/relationships/oleObject" Target="../embeddings/oleObject11.bin"/><Relationship Id="rId12" Type="http://schemas.openxmlformats.org/officeDocument/2006/relationships/image" Target="../media/image26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2.wmf"/><Relationship Id="rId11" Type="http://schemas.openxmlformats.org/officeDocument/2006/relationships/image" Target="../media/image24.wmf"/><Relationship Id="rId5" Type="http://schemas.openxmlformats.org/officeDocument/2006/relationships/oleObject" Target="../embeddings/oleObject10.bin"/><Relationship Id="rId10" Type="http://schemas.openxmlformats.org/officeDocument/2006/relationships/oleObject" Target="../embeddings/oleObject12.bin"/><Relationship Id="rId4" Type="http://schemas.openxmlformats.org/officeDocument/2006/relationships/image" Target="../media/image21.wmf"/><Relationship Id="rId9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wmf"/><Relationship Id="rId13" Type="http://schemas.openxmlformats.org/officeDocument/2006/relationships/oleObject" Target="../embeddings/oleObject6.bin"/><Relationship Id="rId18" Type="http://schemas.openxmlformats.org/officeDocument/2006/relationships/image" Target="../media/image19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16.wmf"/><Relationship Id="rId17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8.wmf"/><Relationship Id="rId1" Type="http://schemas.openxmlformats.org/officeDocument/2006/relationships/vmlDrawing" Target="../drawings/vmlDrawing1.vml"/><Relationship Id="rId6" Type="http://schemas.openxmlformats.org/officeDocument/2006/relationships/image" Target="../media/image13.w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5" Type="http://schemas.openxmlformats.org/officeDocument/2006/relationships/oleObject" Target="../embeddings/oleObject7.bin"/><Relationship Id="rId10" Type="http://schemas.openxmlformats.org/officeDocument/2006/relationships/image" Target="../media/image15.wmf"/><Relationship Id="rId4" Type="http://schemas.openxmlformats.org/officeDocument/2006/relationships/image" Target="../media/image12.wmf"/><Relationship Id="rId9" Type="http://schemas.openxmlformats.org/officeDocument/2006/relationships/oleObject" Target="../embeddings/oleObject4.bin"/><Relationship Id="rId14" Type="http://schemas.openxmlformats.org/officeDocument/2006/relationships/image" Target="../media/image17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АРИФМЕТИЧ</a:t>
            </a:r>
            <a:r>
              <a:rPr lang="uk-UA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НА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ru-RU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І ГЕОМЕТРИЧНА ПРОГРЕССІЇ</a:t>
            </a:r>
            <a:endParaRPr lang="uk-UA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8007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 rot="19063929">
            <a:off x="-1028017" y="1684315"/>
            <a:ext cx="6275040" cy="1404392"/>
          </a:xfrm>
        </p:spPr>
        <p:txBody>
          <a:bodyPr/>
          <a:lstStyle/>
          <a:p>
            <a:r>
              <a:rPr lang="ru-RU" sz="4000" b="1" i="1" dirty="0" smtClean="0">
                <a:solidFill>
                  <a:schemeClr val="bg1"/>
                </a:solidFill>
              </a:rPr>
              <a:t>     Задача </a:t>
            </a:r>
            <a:r>
              <a:rPr lang="ru-RU" sz="4000" b="1" i="1" dirty="0">
                <a:solidFill>
                  <a:schemeClr val="bg1"/>
                </a:solidFill>
              </a:rPr>
              <a:t>- легенда</a:t>
            </a:r>
            <a:endParaRPr lang="uk-UA" b="1" i="1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4653137"/>
            <a:ext cx="7344816" cy="15881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ru-RU" dirty="0" err="1">
                <a:solidFill>
                  <a:schemeClr val="bg1"/>
                </a:solidFill>
              </a:rPr>
              <a:t>Індійській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цар</a:t>
            </a:r>
            <a:r>
              <a:rPr lang="ru-RU" dirty="0">
                <a:solidFill>
                  <a:schemeClr val="bg1"/>
                </a:solidFill>
              </a:rPr>
              <a:t> Шерам покликав до себе </a:t>
            </a:r>
            <a:r>
              <a:rPr lang="ru-RU" dirty="0" err="1">
                <a:solidFill>
                  <a:schemeClr val="bg1"/>
                </a:solidFill>
              </a:rPr>
              <a:t>винахідника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шахматної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гри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свого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підданого</a:t>
            </a:r>
            <a:r>
              <a:rPr lang="ru-RU" dirty="0">
                <a:solidFill>
                  <a:schemeClr val="bg1"/>
                </a:solidFill>
              </a:rPr>
              <a:t>  Сету, </a:t>
            </a:r>
            <a:r>
              <a:rPr lang="ru-RU" dirty="0" err="1">
                <a:solidFill>
                  <a:schemeClr val="bg1"/>
                </a:solidFill>
              </a:rPr>
              <a:t>щоб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нагородити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його</a:t>
            </a:r>
            <a:r>
              <a:rPr lang="ru-RU" dirty="0">
                <a:solidFill>
                  <a:schemeClr val="bg1"/>
                </a:solidFill>
              </a:rPr>
              <a:t> за </a:t>
            </a:r>
            <a:r>
              <a:rPr lang="ru-RU" dirty="0" err="1">
                <a:solidFill>
                  <a:schemeClr val="bg1"/>
                </a:solidFill>
              </a:rPr>
              <a:t>дотепну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витівку</a:t>
            </a:r>
            <a:r>
              <a:rPr lang="ru-RU" dirty="0">
                <a:solidFill>
                  <a:schemeClr val="bg1"/>
                </a:solidFill>
              </a:rPr>
              <a:t>. Сета, </a:t>
            </a:r>
            <a:r>
              <a:rPr lang="ru-RU" dirty="0" err="1">
                <a:solidFill>
                  <a:schemeClr val="bg1"/>
                </a:solidFill>
              </a:rPr>
              <a:t>знущаючись</a:t>
            </a:r>
            <a:r>
              <a:rPr lang="ru-RU" dirty="0">
                <a:solidFill>
                  <a:schemeClr val="bg1"/>
                </a:solidFill>
              </a:rPr>
              <a:t> над царем, </a:t>
            </a:r>
            <a:r>
              <a:rPr lang="ru-RU" dirty="0" err="1">
                <a:solidFill>
                  <a:schemeClr val="bg1"/>
                </a:solidFill>
              </a:rPr>
              <a:t>вимагав</a:t>
            </a:r>
            <a:r>
              <a:rPr lang="ru-RU" dirty="0">
                <a:solidFill>
                  <a:schemeClr val="bg1"/>
                </a:solidFill>
              </a:rPr>
              <a:t> за першу </a:t>
            </a:r>
            <a:r>
              <a:rPr lang="ru-RU" dirty="0" err="1">
                <a:solidFill>
                  <a:schemeClr val="bg1"/>
                </a:solidFill>
              </a:rPr>
              <a:t>клітинку</a:t>
            </a:r>
            <a:r>
              <a:rPr lang="ru-RU" dirty="0">
                <a:solidFill>
                  <a:schemeClr val="bg1"/>
                </a:solidFill>
              </a:rPr>
              <a:t> шахматной </a:t>
            </a:r>
            <a:r>
              <a:rPr lang="ru-RU" dirty="0" err="1">
                <a:solidFill>
                  <a:schemeClr val="bg1"/>
                </a:solidFill>
              </a:rPr>
              <a:t>дошки</a:t>
            </a:r>
            <a:r>
              <a:rPr lang="ru-RU" dirty="0">
                <a:solidFill>
                  <a:schemeClr val="bg1"/>
                </a:solidFill>
              </a:rPr>
              <a:t>  1 зерно, за другу — 2 зерна, за </a:t>
            </a:r>
            <a:r>
              <a:rPr lang="ru-RU" dirty="0" err="1">
                <a:solidFill>
                  <a:schemeClr val="bg1"/>
                </a:solidFill>
              </a:rPr>
              <a:t>третю</a:t>
            </a:r>
            <a:r>
              <a:rPr lang="ru-RU" dirty="0">
                <a:solidFill>
                  <a:schemeClr val="bg1"/>
                </a:solidFill>
              </a:rPr>
              <a:t> — 3 зерна и т. д. </a:t>
            </a:r>
            <a:r>
              <a:rPr lang="ru-RU" dirty="0" err="1">
                <a:solidFill>
                  <a:schemeClr val="bg1"/>
                </a:solidFill>
              </a:rPr>
              <a:t>Потішенний</a:t>
            </a:r>
            <a:r>
              <a:rPr lang="ru-RU" dirty="0">
                <a:solidFill>
                  <a:schemeClr val="bg1"/>
                </a:solidFill>
              </a:rPr>
              <a:t>  </a:t>
            </a:r>
            <a:r>
              <a:rPr lang="ru-RU" dirty="0" err="1">
                <a:solidFill>
                  <a:schemeClr val="bg1"/>
                </a:solidFill>
              </a:rPr>
              <a:t>цар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посміявся</a:t>
            </a:r>
            <a:r>
              <a:rPr lang="ru-RU" dirty="0">
                <a:solidFill>
                  <a:schemeClr val="bg1"/>
                </a:solidFill>
              </a:rPr>
              <a:t> над </a:t>
            </a:r>
            <a:r>
              <a:rPr lang="ru-RU" dirty="0" err="1">
                <a:solidFill>
                  <a:schemeClr val="bg1"/>
                </a:solidFill>
              </a:rPr>
              <a:t>Сетой</a:t>
            </a:r>
            <a:r>
              <a:rPr lang="ru-RU" dirty="0">
                <a:solidFill>
                  <a:schemeClr val="bg1"/>
                </a:solidFill>
              </a:rPr>
              <a:t> і наказав </a:t>
            </a:r>
            <a:r>
              <a:rPr lang="ru-RU" dirty="0" err="1">
                <a:solidFill>
                  <a:schemeClr val="bg1"/>
                </a:solidFill>
              </a:rPr>
              <a:t>видати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йому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таку</a:t>
            </a:r>
            <a:r>
              <a:rPr lang="ru-RU" dirty="0">
                <a:solidFill>
                  <a:schemeClr val="bg1"/>
                </a:solidFill>
              </a:rPr>
              <a:t> «</a:t>
            </a:r>
            <a:r>
              <a:rPr lang="ru-RU" dirty="0" err="1">
                <a:solidFill>
                  <a:schemeClr val="bg1"/>
                </a:solidFill>
              </a:rPr>
              <a:t>скромну</a:t>
            </a:r>
            <a:r>
              <a:rPr lang="ru-RU" dirty="0">
                <a:solidFill>
                  <a:schemeClr val="bg1"/>
                </a:solidFill>
              </a:rPr>
              <a:t>» </a:t>
            </a:r>
            <a:r>
              <a:rPr lang="ru-RU" dirty="0" err="1">
                <a:solidFill>
                  <a:schemeClr val="bg1"/>
                </a:solidFill>
              </a:rPr>
              <a:t>нагороду</a:t>
            </a:r>
            <a:r>
              <a:rPr lang="ru-RU" dirty="0">
                <a:solidFill>
                  <a:schemeClr val="bg1"/>
                </a:solidFill>
              </a:rPr>
              <a:t>. </a:t>
            </a:r>
            <a:r>
              <a:rPr lang="ru-RU" dirty="0" err="1">
                <a:solidFill>
                  <a:schemeClr val="bg1"/>
                </a:solidFill>
              </a:rPr>
              <a:t>Чи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варто</a:t>
            </a:r>
            <a:r>
              <a:rPr lang="ru-RU" dirty="0">
                <a:solidFill>
                  <a:schemeClr val="bg1"/>
                </a:solidFill>
              </a:rPr>
              <a:t> царю </a:t>
            </a:r>
            <a:r>
              <a:rPr lang="ru-RU" dirty="0" err="1">
                <a:solidFill>
                  <a:schemeClr val="bg1"/>
                </a:solidFill>
              </a:rPr>
              <a:t>сміятися</a:t>
            </a:r>
            <a:r>
              <a:rPr lang="ru-RU" dirty="0">
                <a:solidFill>
                  <a:schemeClr val="bg1"/>
                </a:solidFill>
              </a:rPr>
              <a:t>?</a:t>
            </a:r>
          </a:p>
        </p:txBody>
      </p:sp>
      <p:pic>
        <p:nvPicPr>
          <p:cNvPr id="9218" name="Picture 2" descr="http://school.xvatit.com/images/d/dc/Pion-wax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-1"/>
            <a:ext cx="5508104" cy="3935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738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 rot="1216848">
            <a:off x="2217071" y="609646"/>
            <a:ext cx="8229600" cy="1219200"/>
          </a:xfrm>
        </p:spPr>
        <p:txBody>
          <a:bodyPr/>
          <a:lstStyle/>
          <a:p>
            <a:r>
              <a:rPr lang="ru-RU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</a:t>
            </a:r>
            <a:r>
              <a:rPr lang="ru-RU" sz="4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Розв</a:t>
            </a:r>
            <a: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’</a:t>
            </a:r>
            <a:r>
              <a:rPr lang="uk-UA" sz="4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язок</a:t>
            </a:r>
            <a:r>
              <a:rPr lang="ru-RU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4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задачі</a:t>
            </a:r>
            <a:r>
              <a:rPr lang="ru-RU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- </a:t>
            </a:r>
            <a:r>
              <a:rPr lang="ru-RU" sz="4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легенди</a:t>
            </a:r>
            <a:endParaRPr lang="uk-UA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99592" y="1556792"/>
            <a:ext cx="35502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dirty="0" smtClean="0">
                <a:solidFill>
                  <a:schemeClr val="bg1"/>
                </a:solidFill>
              </a:rPr>
              <a:t>Дано                      ;  </a:t>
            </a:r>
            <a:r>
              <a:rPr lang="en-US" b="1" dirty="0" smtClean="0">
                <a:solidFill>
                  <a:schemeClr val="bg1"/>
                </a:solidFill>
              </a:rPr>
              <a:t>1</a:t>
            </a:r>
            <a:r>
              <a:rPr lang="ru-RU" b="1" dirty="0" smtClean="0">
                <a:solidFill>
                  <a:schemeClr val="bg1"/>
                </a:solidFill>
              </a:rPr>
              <a:t>, 2, 4, 8, 16…</a:t>
            </a:r>
            <a:endParaRPr lang="ru-RU" b="1" dirty="0">
              <a:solidFill>
                <a:schemeClr val="bg1"/>
              </a:solidFill>
            </a:endParaRPr>
          </a:p>
        </p:txBody>
      </p:sp>
      <p:grpSp>
        <p:nvGrpSpPr>
          <p:cNvPr id="8" name="Group 41"/>
          <p:cNvGrpSpPr>
            <a:grpSpLocks/>
          </p:cNvGrpSpPr>
          <p:nvPr/>
        </p:nvGrpSpPr>
        <p:grpSpPr bwMode="auto">
          <a:xfrm>
            <a:off x="1644438" y="1407011"/>
            <a:ext cx="1030287" cy="519113"/>
            <a:chOff x="4649" y="1389"/>
            <a:chExt cx="649" cy="327"/>
          </a:xfrm>
        </p:grpSpPr>
        <p:grpSp>
          <p:nvGrpSpPr>
            <p:cNvPr id="9" name="Group 42"/>
            <p:cNvGrpSpPr>
              <a:grpSpLocks/>
            </p:cNvGrpSpPr>
            <p:nvPr/>
          </p:nvGrpSpPr>
          <p:grpSpPr bwMode="auto">
            <a:xfrm>
              <a:off x="4649" y="1434"/>
              <a:ext cx="635" cy="272"/>
              <a:chOff x="4649" y="1434"/>
              <a:chExt cx="635" cy="272"/>
            </a:xfrm>
          </p:grpSpPr>
          <p:sp>
            <p:nvSpPr>
              <p:cNvPr id="11" name="Rectangle 43"/>
              <p:cNvSpPr>
                <a:spLocks noChangeArrowheads="1"/>
              </p:cNvSpPr>
              <p:nvPr/>
            </p:nvSpPr>
            <p:spPr bwMode="auto">
              <a:xfrm>
                <a:off x="4649" y="1434"/>
                <a:ext cx="635" cy="27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uk-UA"/>
              </a:p>
            </p:txBody>
          </p:sp>
          <p:grpSp>
            <p:nvGrpSpPr>
              <p:cNvPr id="12" name="Group 44"/>
              <p:cNvGrpSpPr>
                <a:grpSpLocks/>
              </p:cNvGrpSpPr>
              <p:nvPr/>
            </p:nvGrpSpPr>
            <p:grpSpPr bwMode="auto">
              <a:xfrm>
                <a:off x="4694" y="1480"/>
                <a:ext cx="363" cy="183"/>
                <a:chOff x="3833" y="1842"/>
                <a:chExt cx="363" cy="183"/>
              </a:xfrm>
            </p:grpSpPr>
            <p:sp>
              <p:nvSpPr>
                <p:cNvPr id="13" name="Oval 45"/>
                <p:cNvSpPr>
                  <a:spLocks noChangeArrowheads="1"/>
                </p:cNvSpPr>
                <p:nvPr/>
              </p:nvSpPr>
              <p:spPr bwMode="auto">
                <a:xfrm>
                  <a:off x="4060" y="1979"/>
                  <a:ext cx="45" cy="46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uk-UA"/>
                </a:p>
              </p:txBody>
            </p:sp>
            <p:grpSp>
              <p:nvGrpSpPr>
                <p:cNvPr id="14" name="Group 46"/>
                <p:cNvGrpSpPr>
                  <a:grpSpLocks/>
                </p:cNvGrpSpPr>
                <p:nvPr/>
              </p:nvGrpSpPr>
              <p:grpSpPr bwMode="auto">
                <a:xfrm>
                  <a:off x="3833" y="1842"/>
                  <a:ext cx="363" cy="183"/>
                  <a:chOff x="3833" y="1842"/>
                  <a:chExt cx="363" cy="183"/>
                </a:xfrm>
              </p:grpSpPr>
              <p:grpSp>
                <p:nvGrpSpPr>
                  <p:cNvPr id="15" name="Group 47"/>
                  <p:cNvGrpSpPr>
                    <a:grpSpLocks/>
                  </p:cNvGrpSpPr>
                  <p:nvPr/>
                </p:nvGrpSpPr>
                <p:grpSpPr bwMode="auto">
                  <a:xfrm>
                    <a:off x="3833" y="1842"/>
                    <a:ext cx="363" cy="91"/>
                    <a:chOff x="3833" y="1842"/>
                    <a:chExt cx="363" cy="91"/>
                  </a:xfrm>
                </p:grpSpPr>
                <p:sp>
                  <p:nvSpPr>
                    <p:cNvPr id="17" name="Oval 4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060" y="1842"/>
                      <a:ext cx="45" cy="46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grpSp>
                  <p:nvGrpSpPr>
                    <p:cNvPr id="18" name="Group 4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833" y="1842"/>
                      <a:ext cx="363" cy="91"/>
                      <a:chOff x="3833" y="1842"/>
                      <a:chExt cx="363" cy="91"/>
                    </a:xfrm>
                  </p:grpSpPr>
                  <p:sp>
                    <p:nvSpPr>
                      <p:cNvPr id="19" name="Line 50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3833" y="1933"/>
                        <a:ext cx="363" cy="0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uk-UA"/>
                      </a:p>
                    </p:txBody>
                  </p:sp>
                  <p:sp>
                    <p:nvSpPr>
                      <p:cNvPr id="20" name="Oval 5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923" y="1842"/>
                        <a:ext cx="45" cy="46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uk-UA"/>
                      </a:p>
                    </p:txBody>
                  </p:sp>
                </p:grpSp>
              </p:grpSp>
              <p:sp>
                <p:nvSpPr>
                  <p:cNvPr id="16" name="Oval 52"/>
                  <p:cNvSpPr>
                    <a:spLocks noChangeArrowheads="1"/>
                  </p:cNvSpPr>
                  <p:nvPr/>
                </p:nvSpPr>
                <p:spPr bwMode="auto">
                  <a:xfrm>
                    <a:off x="3923" y="1979"/>
                    <a:ext cx="45" cy="46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uk-UA"/>
                  </a:p>
                </p:txBody>
              </p:sp>
            </p:grpSp>
          </p:grpSp>
        </p:grpSp>
        <p:sp>
          <p:nvSpPr>
            <p:cNvPr id="10" name="Text Box 53"/>
            <p:cNvSpPr txBox="1">
              <a:spLocks noChangeArrowheads="1"/>
            </p:cNvSpPr>
            <p:nvPr/>
          </p:nvSpPr>
          <p:spPr bwMode="auto">
            <a:xfrm>
              <a:off x="5057" y="1389"/>
              <a:ext cx="241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2800" dirty="0"/>
                <a:t>b</a:t>
              </a:r>
              <a:endParaRPr lang="ru-RU" sz="2800" dirty="0"/>
            </a:p>
          </p:txBody>
        </p:sp>
      </p:grpSp>
      <p:sp>
        <p:nvSpPr>
          <p:cNvPr id="21" name="Прямоугольник 20"/>
          <p:cNvSpPr/>
          <p:nvPr/>
        </p:nvSpPr>
        <p:spPr>
          <a:xfrm>
            <a:off x="910356" y="2204864"/>
            <a:ext cx="10198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err="1" smtClean="0">
                <a:solidFill>
                  <a:schemeClr val="bg1"/>
                </a:solidFill>
              </a:rPr>
              <a:t>Знайти</a:t>
            </a:r>
            <a:endParaRPr lang="ru-RU" dirty="0">
              <a:solidFill>
                <a:schemeClr val="bg1"/>
              </a:solidFill>
            </a:endParaRPr>
          </a:p>
        </p:txBody>
      </p:sp>
      <p:graphicFrame>
        <p:nvGraphicFramePr>
          <p:cNvPr id="22" name="Объект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39913265"/>
              </p:ext>
            </p:extLst>
          </p:nvPr>
        </p:nvGraphicFramePr>
        <p:xfrm>
          <a:off x="1947106" y="1988840"/>
          <a:ext cx="2079625" cy="928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7" name="Формула" r:id="rId3" imgW="457200" imgH="228600" progId="Equation.3">
                  <p:embed/>
                </p:oleObj>
              </mc:Choice>
              <mc:Fallback>
                <p:oleObj name="Формула" r:id="rId3" imgW="457200" imgH="228600" progId="Equation.3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47106" y="1988840"/>
                        <a:ext cx="2079625" cy="928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Объект 22"/>
          <p:cNvGraphicFramePr>
            <a:graphicFrameLocks noChangeAspect="1"/>
          </p:cNvGraphicFramePr>
          <p:nvPr/>
        </p:nvGraphicFramePr>
        <p:xfrm>
          <a:off x="571500" y="3000375"/>
          <a:ext cx="1223963" cy="639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8" name="Формула" r:id="rId5" imgW="418918" imgH="215806" progId="Equation.3">
                  <p:embed/>
                </p:oleObj>
              </mc:Choice>
              <mc:Fallback>
                <p:oleObj name="Формула" r:id="rId5" imgW="418918" imgH="215806" progId="Equation.3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" y="3000375"/>
                        <a:ext cx="1223963" cy="639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Объект 23"/>
          <p:cNvGraphicFramePr>
            <a:graphicFrameLocks noChangeAspect="1"/>
          </p:cNvGraphicFramePr>
          <p:nvPr/>
        </p:nvGraphicFramePr>
        <p:xfrm>
          <a:off x="1857375" y="3000375"/>
          <a:ext cx="1223963" cy="582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9" name="Формула" r:id="rId7" imgW="418918" imgH="203112" progId="Equation.3">
                  <p:embed/>
                </p:oleObj>
              </mc:Choice>
              <mc:Fallback>
                <p:oleObj name="Формула" r:id="rId7" imgW="418918" imgH="203112" progId="Equation.3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57375" y="3000375"/>
                        <a:ext cx="1223963" cy="582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Прямоугольник 25"/>
          <p:cNvSpPr/>
          <p:nvPr/>
        </p:nvSpPr>
        <p:spPr>
          <a:xfrm>
            <a:off x="3164379" y="2924944"/>
            <a:ext cx="128548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 smtClean="0">
                <a:solidFill>
                  <a:schemeClr val="bg1"/>
                </a:solidFill>
              </a:rPr>
              <a:t>n = 64</a:t>
            </a:r>
            <a:endParaRPr lang="ru-RU" sz="3200" dirty="0">
              <a:solidFill>
                <a:schemeClr val="bg1"/>
              </a:solidFill>
            </a:endParaRPr>
          </a:p>
        </p:txBody>
      </p:sp>
      <p:pic>
        <p:nvPicPr>
          <p:cNvPr id="27" name="Рисунок 35" descr="180px-Formuladlproektsklemina.jp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3929063"/>
            <a:ext cx="1714500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8" name="Объект 27"/>
          <p:cNvGraphicFramePr>
            <a:graphicFrameLocks noChangeAspect="1"/>
          </p:cNvGraphicFramePr>
          <p:nvPr/>
        </p:nvGraphicFramePr>
        <p:xfrm>
          <a:off x="2500313" y="4000500"/>
          <a:ext cx="2665412" cy="865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0" name="Формула" r:id="rId10" imgW="799753" imgH="241195" progId="Equation.3">
                  <p:embed/>
                </p:oleObj>
              </mc:Choice>
              <mc:Fallback>
                <p:oleObj name="Формула" r:id="rId10" imgW="799753" imgH="241195" progId="Equation.3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0313" y="4000500"/>
                        <a:ext cx="2665412" cy="865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Прямоугольник 28"/>
          <p:cNvSpPr/>
          <p:nvPr/>
        </p:nvSpPr>
        <p:spPr>
          <a:xfrm>
            <a:off x="234501" y="5260557"/>
            <a:ext cx="24536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i="1" dirty="0" smtClean="0">
                <a:solidFill>
                  <a:schemeClr val="bg1"/>
                </a:solidFill>
              </a:rPr>
              <a:t>ЇЇ сума </a:t>
            </a:r>
            <a:r>
              <a:rPr lang="ru-RU" sz="2400" i="1" dirty="0" err="1" smtClean="0">
                <a:solidFill>
                  <a:schemeClr val="bg1"/>
                </a:solidFill>
              </a:rPr>
              <a:t>дорівнює</a:t>
            </a:r>
            <a:endParaRPr lang="ru-RU" sz="2400" i="1" dirty="0">
              <a:solidFill>
                <a:schemeClr val="bg1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2688186" y="5075891"/>
            <a:ext cx="540147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600" dirty="0" smtClean="0">
                <a:solidFill>
                  <a:schemeClr val="bg1"/>
                </a:solidFill>
              </a:rPr>
              <a:t>18 446 744 073 709 551 615 </a:t>
            </a:r>
            <a:endParaRPr lang="ru-RU" sz="3600" dirty="0">
              <a:solidFill>
                <a:schemeClr val="bg1"/>
              </a:solidFill>
            </a:endParaRPr>
          </a:p>
        </p:txBody>
      </p:sp>
      <p:pic>
        <p:nvPicPr>
          <p:cNvPr id="10248" name="Picture 8" descr="http://stat20.privet.ru/lr/0b261f3fed4b306dd46ec91e5b6aeaa0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85086">
            <a:off x="5576457" y="2246849"/>
            <a:ext cx="2256764" cy="2060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3381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528" y="315813"/>
            <a:ext cx="633670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Нагородою</a:t>
            </a:r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за 64-у </a:t>
            </a:r>
            <a:r>
              <a:rPr lang="ru-RU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клітинку</a:t>
            </a:r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мало бути</a:t>
            </a:r>
          </a:p>
          <a:p>
            <a:pPr algn="ctr">
              <a:defRPr/>
            </a:pPr>
            <a:r>
              <a:rPr lang="ru-RU" sz="28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18 446 744 073 709 551 615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1700808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err="1" smtClean="0">
                <a:solidFill>
                  <a:schemeClr val="bg1"/>
                </a:solidFill>
              </a:rPr>
              <a:t>вісімнадцать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квінтильйонів</a:t>
            </a:r>
            <a:endParaRPr lang="ru-RU" dirty="0" smtClean="0">
              <a:solidFill>
                <a:schemeClr val="bg1"/>
              </a:solidFill>
            </a:endParaRPr>
          </a:p>
          <a:p>
            <a:r>
              <a:rPr lang="ru-RU" dirty="0" err="1" smtClean="0">
                <a:solidFill>
                  <a:schemeClr val="bg1"/>
                </a:solidFill>
              </a:rPr>
              <a:t>чотириста</a:t>
            </a:r>
            <a:r>
              <a:rPr lang="ru-RU" dirty="0" smtClean="0">
                <a:solidFill>
                  <a:schemeClr val="bg1"/>
                </a:solidFill>
              </a:rPr>
              <a:t> сорок </a:t>
            </a:r>
            <a:r>
              <a:rPr lang="ru-RU" dirty="0" err="1" smtClean="0">
                <a:solidFill>
                  <a:schemeClr val="bg1"/>
                </a:solidFill>
              </a:rPr>
              <a:t>шість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квадрильйонів</a:t>
            </a:r>
            <a:endParaRPr lang="ru-RU" dirty="0" smtClean="0">
              <a:solidFill>
                <a:schemeClr val="bg1"/>
              </a:solidFill>
            </a:endParaRPr>
          </a:p>
          <a:p>
            <a:r>
              <a:rPr lang="ru-RU" dirty="0" err="1" smtClean="0">
                <a:solidFill>
                  <a:schemeClr val="bg1"/>
                </a:solidFill>
              </a:rPr>
              <a:t>сімсот</a:t>
            </a:r>
            <a:r>
              <a:rPr lang="ru-RU" dirty="0" smtClean="0">
                <a:solidFill>
                  <a:schemeClr val="bg1"/>
                </a:solidFill>
              </a:rPr>
              <a:t> сорок </a:t>
            </a:r>
            <a:r>
              <a:rPr lang="ru-RU" dirty="0" err="1" smtClean="0">
                <a:solidFill>
                  <a:schemeClr val="bg1"/>
                </a:solidFill>
              </a:rPr>
              <a:t>чотири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трильйони</a:t>
            </a:r>
            <a:endParaRPr lang="ru-RU" dirty="0" smtClean="0">
              <a:solidFill>
                <a:schemeClr val="bg1"/>
              </a:solidFill>
            </a:endParaRPr>
          </a:p>
          <a:p>
            <a:r>
              <a:rPr lang="ru-RU" dirty="0" err="1" smtClean="0">
                <a:solidFill>
                  <a:schemeClr val="bg1"/>
                </a:solidFill>
              </a:rPr>
              <a:t>сімдесят</a:t>
            </a:r>
            <a:r>
              <a:rPr lang="ru-RU" dirty="0" smtClean="0">
                <a:solidFill>
                  <a:schemeClr val="bg1"/>
                </a:solidFill>
              </a:rPr>
              <a:t> три </a:t>
            </a:r>
            <a:r>
              <a:rPr lang="ru-RU" dirty="0" err="1" smtClean="0">
                <a:solidFill>
                  <a:schemeClr val="bg1"/>
                </a:solidFill>
              </a:rPr>
              <a:t>мільярди</a:t>
            </a:r>
            <a:endParaRPr lang="ru-RU" dirty="0" smtClean="0">
              <a:solidFill>
                <a:schemeClr val="bg1"/>
              </a:solidFill>
            </a:endParaRPr>
          </a:p>
          <a:p>
            <a:r>
              <a:rPr lang="ru-RU" dirty="0" err="1" smtClean="0">
                <a:solidFill>
                  <a:schemeClr val="bg1"/>
                </a:solidFill>
              </a:rPr>
              <a:t>сімсот</a:t>
            </a:r>
            <a:r>
              <a:rPr lang="ru-RU" dirty="0" smtClean="0">
                <a:solidFill>
                  <a:schemeClr val="bg1"/>
                </a:solidFill>
              </a:rPr>
              <a:t> дев</a:t>
            </a:r>
            <a:r>
              <a:rPr lang="en-US" dirty="0" smtClean="0">
                <a:solidFill>
                  <a:schemeClr val="bg1"/>
                </a:solidFill>
              </a:rPr>
              <a:t>’</a:t>
            </a:r>
            <a:r>
              <a:rPr lang="ru-RU" dirty="0" smtClean="0">
                <a:solidFill>
                  <a:schemeClr val="bg1"/>
                </a:solidFill>
              </a:rPr>
              <a:t>ять </a:t>
            </a:r>
            <a:r>
              <a:rPr lang="ru-RU" dirty="0" err="1" smtClean="0">
                <a:solidFill>
                  <a:schemeClr val="bg1"/>
                </a:solidFill>
              </a:rPr>
              <a:t>мільйонів</a:t>
            </a:r>
            <a:endParaRPr lang="ru-RU" dirty="0" smtClean="0">
              <a:solidFill>
                <a:schemeClr val="bg1"/>
              </a:solidFill>
            </a:endParaRPr>
          </a:p>
          <a:p>
            <a:r>
              <a:rPr lang="ru-RU" dirty="0" smtClean="0">
                <a:solidFill>
                  <a:schemeClr val="bg1"/>
                </a:solidFill>
              </a:rPr>
              <a:t>п</a:t>
            </a:r>
            <a:r>
              <a:rPr lang="en-US" dirty="0" smtClean="0">
                <a:solidFill>
                  <a:schemeClr val="bg1"/>
                </a:solidFill>
              </a:rPr>
              <a:t>’</a:t>
            </a:r>
            <a:r>
              <a:rPr lang="ru-RU" dirty="0" err="1" smtClean="0">
                <a:solidFill>
                  <a:schemeClr val="bg1"/>
                </a:solidFill>
              </a:rPr>
              <a:t>ятсот</a:t>
            </a:r>
            <a:r>
              <a:rPr lang="ru-RU" dirty="0" smtClean="0">
                <a:solidFill>
                  <a:schemeClr val="bg1"/>
                </a:solidFill>
              </a:rPr>
              <a:t> п</a:t>
            </a:r>
            <a:r>
              <a:rPr lang="en-US" dirty="0" smtClean="0">
                <a:solidFill>
                  <a:schemeClr val="bg1"/>
                </a:solidFill>
              </a:rPr>
              <a:t>’</a:t>
            </a:r>
            <a:r>
              <a:rPr lang="ru-RU" dirty="0" err="1" smtClean="0">
                <a:solidFill>
                  <a:schemeClr val="bg1"/>
                </a:solidFill>
              </a:rPr>
              <a:t>ятдесят</a:t>
            </a:r>
            <a:r>
              <a:rPr lang="ru-RU" dirty="0" smtClean="0">
                <a:solidFill>
                  <a:schemeClr val="bg1"/>
                </a:solidFill>
              </a:rPr>
              <a:t> одна </a:t>
            </a:r>
            <a:r>
              <a:rPr lang="ru-RU" dirty="0" err="1" smtClean="0">
                <a:solidFill>
                  <a:schemeClr val="bg1"/>
                </a:solidFill>
              </a:rPr>
              <a:t>тисяча</a:t>
            </a:r>
            <a:endParaRPr lang="ru-RU" dirty="0" smtClean="0">
              <a:solidFill>
                <a:schemeClr val="bg1"/>
              </a:solidFill>
            </a:endParaRPr>
          </a:p>
          <a:p>
            <a:r>
              <a:rPr lang="ru-RU" dirty="0" err="1" smtClean="0">
                <a:solidFill>
                  <a:schemeClr val="bg1"/>
                </a:solidFill>
              </a:rPr>
              <a:t>шістсот</a:t>
            </a:r>
            <a:r>
              <a:rPr lang="ru-RU" dirty="0" smtClean="0">
                <a:solidFill>
                  <a:schemeClr val="bg1"/>
                </a:solidFill>
              </a:rPr>
              <a:t> п</a:t>
            </a:r>
            <a:r>
              <a:rPr lang="en-US" dirty="0" smtClean="0">
                <a:solidFill>
                  <a:schemeClr val="bg1"/>
                </a:solidFill>
              </a:rPr>
              <a:t>’</a:t>
            </a:r>
            <a:r>
              <a:rPr lang="ru-RU" dirty="0" err="1" smtClean="0">
                <a:solidFill>
                  <a:schemeClr val="bg1"/>
                </a:solidFill>
              </a:rPr>
              <a:t>ятнадцять</a:t>
            </a:r>
            <a:r>
              <a:rPr lang="en-US" dirty="0" smtClean="0">
                <a:solidFill>
                  <a:schemeClr val="bg1"/>
                </a:solidFill>
              </a:rPr>
              <a:t>  </a:t>
            </a:r>
            <a:r>
              <a:rPr lang="ru-RU" dirty="0" smtClean="0">
                <a:solidFill>
                  <a:schemeClr val="bg1"/>
                </a:solidFill>
              </a:rPr>
              <a:t>зерен.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779912" y="3732133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 err="1" smtClean="0">
                <a:solidFill>
                  <a:schemeClr val="bg1"/>
                </a:solidFill>
              </a:rPr>
              <a:t>Якщо</a:t>
            </a:r>
            <a:r>
              <a:rPr lang="ru-RU" dirty="0" smtClean="0">
                <a:solidFill>
                  <a:schemeClr val="bg1"/>
                </a:solidFill>
              </a:rPr>
              <a:t> все </a:t>
            </a:r>
            <a:r>
              <a:rPr lang="ru-RU" dirty="0" err="1" smtClean="0">
                <a:solidFill>
                  <a:schemeClr val="bg1"/>
                </a:solidFill>
              </a:rPr>
              <a:t>це</a:t>
            </a:r>
            <a:r>
              <a:rPr lang="ru-RU" dirty="0" smtClean="0">
                <a:solidFill>
                  <a:schemeClr val="bg1"/>
                </a:solidFill>
              </a:rPr>
              <a:t> зерно </a:t>
            </a:r>
            <a:r>
              <a:rPr lang="ru-RU" dirty="0" err="1" smtClean="0">
                <a:solidFill>
                  <a:schemeClr val="bg1"/>
                </a:solidFill>
              </a:rPr>
              <a:t>засипати</a:t>
            </a:r>
            <a:r>
              <a:rPr lang="ru-RU" dirty="0" smtClean="0">
                <a:solidFill>
                  <a:schemeClr val="bg1"/>
                </a:solidFill>
              </a:rPr>
              <a:t> в амбар </a:t>
            </a:r>
            <a:r>
              <a:rPr lang="ru-RU" dirty="0" err="1" smtClean="0">
                <a:solidFill>
                  <a:schemeClr val="bg1"/>
                </a:solidFill>
              </a:rPr>
              <a:t>висотою</a:t>
            </a:r>
            <a:r>
              <a:rPr lang="ru-RU" dirty="0" smtClean="0">
                <a:solidFill>
                  <a:schemeClr val="bg1"/>
                </a:solidFill>
              </a:rPr>
              <a:t> 4 </a:t>
            </a:r>
            <a:r>
              <a:rPr lang="ru-RU" dirty="0" err="1" smtClean="0">
                <a:solidFill>
                  <a:schemeClr val="bg1"/>
                </a:solidFill>
              </a:rPr>
              <a:t>метри</a:t>
            </a:r>
            <a:r>
              <a:rPr lang="ru-RU" dirty="0" smtClean="0">
                <a:solidFill>
                  <a:schemeClr val="bg1"/>
                </a:solidFill>
              </a:rPr>
              <a:t> і шириною 10 </a:t>
            </a:r>
            <a:r>
              <a:rPr lang="ru-RU" dirty="0" err="1" smtClean="0">
                <a:solidFill>
                  <a:schemeClr val="bg1"/>
                </a:solidFill>
              </a:rPr>
              <a:t>метрів</a:t>
            </a:r>
            <a:r>
              <a:rPr lang="ru-RU" dirty="0" smtClean="0">
                <a:solidFill>
                  <a:schemeClr val="bg1"/>
                </a:solidFill>
              </a:rPr>
              <a:t>, то </a:t>
            </a:r>
            <a:r>
              <a:rPr lang="ru-RU" dirty="0" err="1" smtClean="0">
                <a:solidFill>
                  <a:schemeClr val="bg1"/>
                </a:solidFill>
              </a:rPr>
              <a:t>довжина</a:t>
            </a:r>
            <a:r>
              <a:rPr lang="ru-RU" dirty="0" smtClean="0">
                <a:solidFill>
                  <a:schemeClr val="bg1"/>
                </a:solidFill>
              </a:rPr>
              <a:t> амбара </a:t>
            </a:r>
            <a:r>
              <a:rPr lang="ru-RU" dirty="0" err="1" smtClean="0">
                <a:solidFill>
                  <a:schemeClr val="bg1"/>
                </a:solidFill>
              </a:rPr>
              <a:t>була</a:t>
            </a:r>
            <a:r>
              <a:rPr lang="ru-RU" dirty="0" smtClean="0">
                <a:solidFill>
                  <a:schemeClr val="bg1"/>
                </a:solidFill>
              </a:rPr>
              <a:t> б </a:t>
            </a:r>
            <a:r>
              <a:rPr lang="ru-RU" dirty="0" err="1" smtClean="0">
                <a:solidFill>
                  <a:schemeClr val="bg1"/>
                </a:solidFill>
              </a:rPr>
              <a:t>вдвоє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більшою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err="1" smtClean="0">
                <a:solidFill>
                  <a:schemeClr val="bg1"/>
                </a:solidFill>
              </a:rPr>
              <a:t>ніж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відстань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від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Землі</a:t>
            </a:r>
            <a:r>
              <a:rPr lang="ru-RU" dirty="0" smtClean="0">
                <a:solidFill>
                  <a:schemeClr val="bg1"/>
                </a:solidFill>
              </a:rPr>
              <a:t> до </a:t>
            </a:r>
            <a:r>
              <a:rPr lang="ru-RU" dirty="0" err="1" smtClean="0">
                <a:solidFill>
                  <a:schemeClr val="bg1"/>
                </a:solidFill>
              </a:rPr>
              <a:t>Сонця</a:t>
            </a:r>
            <a:r>
              <a:rPr lang="ru-RU" dirty="0" smtClean="0">
                <a:solidFill>
                  <a:schemeClr val="bg1"/>
                </a:solidFill>
              </a:rPr>
              <a:t>...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1266" name="Picture 2" descr="http://agrobk.ru/wp-content/uploads/kachestvo_zerna_na_Kuban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77545">
            <a:off x="539551" y="4127372"/>
            <a:ext cx="3289549" cy="2200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4" name="Picture 10" descr="http://lampafilm.net/uploads/1291854773_konek-gorbunok.0-26-13.17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52043">
            <a:off x="5498590" y="1356053"/>
            <a:ext cx="2618928" cy="1964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0484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979712" y="692696"/>
            <a:ext cx="4968552" cy="720080"/>
          </a:xfrm>
        </p:spPr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chemeClr val="bg1"/>
                </a:solidFill>
                <a:effectLst/>
              </a:rPr>
              <a:t>Тренувальні </a:t>
            </a:r>
            <a:r>
              <a:rPr lang="uk-UA" b="1" dirty="0">
                <a:solidFill>
                  <a:schemeClr val="bg1"/>
                </a:solidFill>
                <a:effectLst/>
              </a:rPr>
              <a:t>вправи</a:t>
            </a:r>
            <a:r>
              <a:rPr lang="uk-UA" b="1" dirty="0">
                <a:effectLst/>
              </a:rPr>
              <a:t/>
            </a:r>
            <a:br>
              <a:rPr lang="uk-UA" b="1" dirty="0">
                <a:effectLst/>
              </a:rPr>
            </a:br>
            <a:endParaRPr lang="uk-UA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836712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dirty="0" smtClean="0">
                <a:solidFill>
                  <a:schemeClr val="bg1"/>
                </a:solidFill>
              </a:rPr>
              <a:t>  1.Знайти різницю </a:t>
            </a:r>
            <a:r>
              <a:rPr lang="uk-UA" dirty="0" err="1" smtClean="0">
                <a:solidFill>
                  <a:schemeClr val="bg1"/>
                </a:solidFill>
              </a:rPr>
              <a:t>і </a:t>
            </a:r>
            <a:r>
              <a:rPr lang="uk-UA" i="1" dirty="0" err="1" smtClean="0">
                <a:solidFill>
                  <a:schemeClr val="bg1"/>
                </a:solidFill>
              </a:rPr>
              <a:t>п</a:t>
            </a:r>
            <a:r>
              <a:rPr lang="uk-UA" dirty="0" smtClean="0">
                <a:solidFill>
                  <a:schemeClr val="bg1"/>
                </a:solidFill>
              </a:rPr>
              <a:t>-й член заданої арифметичної прогресії:</a:t>
            </a:r>
          </a:p>
          <a:p>
            <a:r>
              <a:rPr lang="ru-RU" dirty="0">
                <a:solidFill>
                  <a:schemeClr val="bg1"/>
                </a:solidFill>
              </a:rPr>
              <a:t>а</a:t>
            </a:r>
            <a:r>
              <a:rPr lang="en-US" dirty="0" smtClean="0">
                <a:solidFill>
                  <a:schemeClr val="bg1"/>
                </a:solidFill>
              </a:rPr>
              <a:t>)</a:t>
            </a:r>
            <a:r>
              <a:rPr lang="en-US" dirty="0" smtClean="0">
                <a:solidFill>
                  <a:schemeClr val="bg1"/>
                </a:solidFill>
              </a:rPr>
              <a:t> 0; 2; 4; 6; … ;</a:t>
            </a:r>
          </a:p>
          <a:p>
            <a:r>
              <a:rPr lang="ru-RU" dirty="0">
                <a:solidFill>
                  <a:schemeClr val="bg1"/>
                </a:solidFill>
              </a:rPr>
              <a:t>б</a:t>
            </a:r>
            <a:r>
              <a:rPr lang="en-US" dirty="0" smtClean="0">
                <a:solidFill>
                  <a:schemeClr val="bg1"/>
                </a:solidFill>
              </a:rPr>
              <a:t>)</a:t>
            </a:r>
            <a:r>
              <a:rPr lang="en-US" dirty="0" smtClean="0">
                <a:solidFill>
                  <a:schemeClr val="bg1"/>
                </a:solidFill>
              </a:rPr>
              <a:t> –1; –5; –9; –13; … ;</a:t>
            </a:r>
          </a:p>
          <a:p>
            <a:r>
              <a:rPr lang="ru-RU" dirty="0">
                <a:solidFill>
                  <a:schemeClr val="bg1"/>
                </a:solidFill>
              </a:rPr>
              <a:t>в</a:t>
            </a:r>
            <a:r>
              <a:rPr lang="en-US" dirty="0" smtClean="0">
                <a:solidFill>
                  <a:schemeClr val="bg1"/>
                </a:solidFill>
              </a:rPr>
              <a:t>)</a:t>
            </a:r>
            <a:r>
              <a:rPr lang="en-US" dirty="0" smtClean="0">
                <a:solidFill>
                  <a:schemeClr val="bg1"/>
                </a:solidFill>
              </a:rPr>
              <a:t> –12; –9; –6; –3; … 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33988" y="2353377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 2.Знайти </a:t>
            </a:r>
            <a:r>
              <a:rPr lang="ru-RU" dirty="0" err="1" smtClean="0">
                <a:solidFill>
                  <a:schemeClr val="bg1"/>
                </a:solidFill>
              </a:rPr>
              <a:t>арифметичну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прогресію</a:t>
            </a:r>
            <a:r>
              <a:rPr lang="ru-RU" dirty="0" smtClean="0">
                <a:solidFill>
                  <a:schemeClr val="bg1"/>
                </a:solidFill>
              </a:rPr>
              <a:t>, в </a:t>
            </a:r>
            <a:r>
              <a:rPr lang="ru-RU" dirty="0" err="1" smtClean="0">
                <a:solidFill>
                  <a:schemeClr val="bg1"/>
                </a:solidFill>
              </a:rPr>
              <a:t>якій</a:t>
            </a:r>
            <a:r>
              <a:rPr lang="ru-RU" dirty="0" smtClean="0">
                <a:solidFill>
                  <a:schemeClr val="bg1"/>
                </a:solidFill>
              </a:rPr>
              <a:t> сума перших </a:t>
            </a:r>
            <a:r>
              <a:rPr lang="ru-RU" dirty="0" err="1" smtClean="0">
                <a:solidFill>
                  <a:schemeClr val="bg1"/>
                </a:solidFill>
              </a:rPr>
              <a:t>трьох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членів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дорівнює</a:t>
            </a:r>
            <a:r>
              <a:rPr lang="ru-RU" dirty="0" smtClean="0">
                <a:solidFill>
                  <a:schemeClr val="bg1"/>
                </a:solidFill>
              </a:rPr>
              <a:t> 24, а сума </a:t>
            </a:r>
            <a:r>
              <a:rPr lang="ru-RU" dirty="0" err="1" smtClean="0">
                <a:solidFill>
                  <a:schemeClr val="bg1"/>
                </a:solidFill>
              </a:rPr>
              <a:t>квадратів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цих</a:t>
            </a:r>
            <a:r>
              <a:rPr lang="ru-RU" dirty="0" smtClean="0">
                <a:solidFill>
                  <a:schemeClr val="bg1"/>
                </a:solidFill>
              </a:rPr>
              <a:t> самих </a:t>
            </a:r>
            <a:r>
              <a:rPr lang="ru-RU" dirty="0" err="1" smtClean="0">
                <a:solidFill>
                  <a:schemeClr val="bg1"/>
                </a:solidFill>
              </a:rPr>
              <a:t>трьох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членів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дорівнює</a:t>
            </a:r>
            <a:r>
              <a:rPr lang="ru-RU" dirty="0" smtClean="0">
                <a:solidFill>
                  <a:schemeClr val="bg1"/>
                </a:solidFill>
              </a:rPr>
              <a:t> 290.</a:t>
            </a:r>
            <a:endParaRPr lang="uk-UA" dirty="0">
              <a:solidFill>
                <a:schemeClr val="bg1"/>
              </a:solidFill>
            </a:endParaRPr>
          </a:p>
        </p:txBody>
      </p:sp>
      <p:sp>
        <p:nvSpPr>
          <p:cNvPr id="11" name="Rectangle 28"/>
          <p:cNvSpPr>
            <a:spLocks noChangeArrowheads="1"/>
          </p:cNvSpPr>
          <p:nvPr/>
        </p:nvSpPr>
        <p:spPr bwMode="auto">
          <a:xfrm>
            <a:off x="179512" y="3417991"/>
            <a:ext cx="6662273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0161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.Знайти знаменник </a:t>
            </a:r>
            <a:r>
              <a:rPr kumimoji="0" lang="uk-UA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і </a:t>
            </a:r>
            <a:r>
              <a:rPr kumimoji="0" lang="uk-UA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п</a:t>
            </a:r>
            <a:r>
              <a:rPr kumimoji="0" lang="uk-UA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-ий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член заданої геометричної прогресії:</a:t>
            </a:r>
            <a:endParaRPr kumimoji="0" lang="uk-UA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0161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)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 1; 2; 4; 8; …;</a:t>
            </a:r>
            <a:endParaRPr kumimoji="0" lang="uk-UA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0161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0161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)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                    …;</a:t>
            </a:r>
            <a:endParaRPr kumimoji="0" lang="uk-UA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0161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0161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)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         1; -12; 144; … .</a:t>
            </a:r>
          </a:p>
        </p:txBody>
      </p:sp>
      <p:pic>
        <p:nvPicPr>
          <p:cNvPr id="13341" name="Picture 29" descr="http://posibnyky.vntu.edu.ua/muh_1/45_src/45_image11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625" y="4406255"/>
            <a:ext cx="152400" cy="238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42" name="Picture 30" descr="http://posibnyky.vntu.edu.ua/muh_1/45_src/45_image11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998" y="4130030"/>
            <a:ext cx="219075" cy="514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43" name="Picture 31" descr="http://posibnyky.vntu.edu.ua/muh_1/45_src/45_image117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529" y="4129646"/>
            <a:ext cx="238125" cy="514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44" name="Picture 32" descr="http://posibnyky.vntu.edu.ua/muh_1/45_src/45_image119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8198" y="4130030"/>
            <a:ext cx="333375" cy="514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45" name="Picture 33" descr="http://posibnyky.vntu.edu.ua/muh_1/45_src/45_image121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625" y="4677017"/>
            <a:ext cx="466725" cy="49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395536" y="5301208"/>
            <a:ext cx="81369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>
                <a:solidFill>
                  <a:schemeClr val="bg1"/>
                </a:solidFill>
              </a:rPr>
              <a:t>4.Сума </a:t>
            </a:r>
            <a:r>
              <a:rPr lang="uk-UA" dirty="0">
                <a:solidFill>
                  <a:schemeClr val="bg1"/>
                </a:solidFill>
              </a:rPr>
              <a:t>трьох чисел, що утворюють зростаючу геометричну прогресію, дорівнює 65. Якщо від меншого з цих чисел відняти 1, а від більшого 19, то отримані три числа утворять арифметичну прогресію. Знайти ці числа.</a:t>
            </a:r>
          </a:p>
        </p:txBody>
      </p:sp>
    </p:spTree>
    <p:extLst>
      <p:ext uri="{BB962C8B-B14F-4D97-AF65-F5344CB8AC3E}">
        <p14:creationId xmlns:p14="http://schemas.microsoft.com/office/powerpoint/2010/main" val="721057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347864" y="188640"/>
            <a:ext cx="1810544" cy="1260376"/>
          </a:xfrm>
        </p:spPr>
        <p:txBody>
          <a:bodyPr/>
          <a:lstStyle/>
          <a:p>
            <a:r>
              <a:rPr lang="ru-RU" b="1" i="1" dirty="0" smtClean="0">
                <a:solidFill>
                  <a:schemeClr val="bg1"/>
                </a:solidFill>
              </a:rPr>
              <a:t>Тести</a:t>
            </a:r>
            <a:endParaRPr lang="uk-UA" b="1" i="1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1412776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dirty="0" smtClean="0">
                <a:solidFill>
                  <a:schemeClr val="bg1"/>
                </a:solidFill>
              </a:rPr>
              <a:t>1.Чи є наведена послідовність арифметичною прогресією?</a:t>
            </a:r>
            <a:br>
              <a:rPr lang="uk-UA" dirty="0" smtClean="0">
                <a:solidFill>
                  <a:schemeClr val="bg1"/>
                </a:solidFill>
              </a:rPr>
            </a:br>
            <a:r>
              <a:rPr lang="uk-UA" dirty="0" smtClean="0">
                <a:solidFill>
                  <a:schemeClr val="bg1"/>
                </a:solidFill>
              </a:rPr>
              <a:t>а)24, 21</a:t>
            </a:r>
            <a:r>
              <a:rPr lang="en-US" dirty="0" smtClean="0">
                <a:solidFill>
                  <a:schemeClr val="bg1"/>
                </a:solidFill>
              </a:rPr>
              <a:t>, 20</a:t>
            </a:r>
            <a:r>
              <a:rPr lang="uk-UA" dirty="0" smtClean="0">
                <a:solidFill>
                  <a:schemeClr val="bg1"/>
                </a:solidFill>
              </a:rPr>
              <a:t>, 18</a:t>
            </a:r>
            <a:br>
              <a:rPr lang="uk-UA" dirty="0" smtClean="0">
                <a:solidFill>
                  <a:schemeClr val="bg1"/>
                </a:solidFill>
              </a:rPr>
            </a:br>
            <a:r>
              <a:rPr lang="uk-UA" dirty="0" smtClean="0">
                <a:solidFill>
                  <a:schemeClr val="bg1"/>
                </a:solidFill>
              </a:rPr>
              <a:t>б)16, 17,19,23</a:t>
            </a:r>
            <a:br>
              <a:rPr lang="uk-UA" dirty="0" smtClean="0">
                <a:solidFill>
                  <a:schemeClr val="bg1"/>
                </a:solidFill>
              </a:rPr>
            </a:br>
            <a:r>
              <a:rPr lang="uk-UA" dirty="0" smtClean="0">
                <a:solidFill>
                  <a:schemeClr val="bg1"/>
                </a:solidFill>
              </a:rPr>
              <a:t>в)-</a:t>
            </a:r>
            <a:r>
              <a:rPr lang="uk-UA" dirty="0" smtClean="0">
                <a:solidFill>
                  <a:schemeClr val="bg1"/>
                </a:solidFill>
              </a:rPr>
              <a:t>3, 2, 7, 12</a:t>
            </a:r>
            <a:br>
              <a:rPr lang="uk-UA" dirty="0" smtClean="0">
                <a:solidFill>
                  <a:schemeClr val="bg1"/>
                </a:solidFill>
              </a:rPr>
            </a:br>
            <a:endParaRPr lang="uk-UA" dirty="0" smtClean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39659" y="2994700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dirty="0" smtClean="0">
                <a:solidFill>
                  <a:schemeClr val="bg1"/>
                </a:solidFill>
              </a:rPr>
              <a:t>2.Який другий член арифметичної прогресії якщо а</a:t>
            </a:r>
            <a:r>
              <a:rPr lang="uk-UA" baseline="-25000" dirty="0" smtClean="0">
                <a:solidFill>
                  <a:schemeClr val="bg1"/>
                </a:solidFill>
              </a:rPr>
              <a:t>1</a:t>
            </a:r>
            <a:r>
              <a:rPr lang="uk-UA" dirty="0" smtClean="0">
                <a:solidFill>
                  <a:schemeClr val="bg1"/>
                </a:solidFill>
              </a:rPr>
              <a:t>=17, а різниця </a:t>
            </a:r>
            <a:r>
              <a:rPr lang="en-US" dirty="0" smtClean="0">
                <a:solidFill>
                  <a:schemeClr val="bg1"/>
                </a:solidFill>
              </a:rPr>
              <a:t>d</a:t>
            </a:r>
            <a:r>
              <a:rPr lang="uk-UA" dirty="0" smtClean="0">
                <a:solidFill>
                  <a:schemeClr val="bg1"/>
                </a:solidFill>
              </a:rPr>
              <a:t>=-2?</a:t>
            </a:r>
            <a:br>
              <a:rPr lang="uk-UA" dirty="0" smtClean="0">
                <a:solidFill>
                  <a:schemeClr val="bg1"/>
                </a:solidFill>
              </a:rPr>
            </a:br>
            <a:r>
              <a:rPr lang="uk-UA" dirty="0" smtClean="0">
                <a:solidFill>
                  <a:schemeClr val="bg1"/>
                </a:solidFill>
              </a:rPr>
              <a:t>а)19</a:t>
            </a:r>
            <a:br>
              <a:rPr lang="uk-UA" dirty="0" smtClean="0">
                <a:solidFill>
                  <a:schemeClr val="bg1"/>
                </a:solidFill>
              </a:rPr>
            </a:br>
            <a:r>
              <a:rPr lang="uk-UA" dirty="0" smtClean="0">
                <a:solidFill>
                  <a:schemeClr val="bg1"/>
                </a:solidFill>
              </a:rPr>
              <a:t>б)15</a:t>
            </a:r>
            <a:br>
              <a:rPr lang="uk-UA" dirty="0" smtClean="0">
                <a:solidFill>
                  <a:schemeClr val="bg1"/>
                </a:solidFill>
              </a:rPr>
            </a:br>
            <a:r>
              <a:rPr lang="uk-UA" dirty="0" smtClean="0">
                <a:solidFill>
                  <a:schemeClr val="bg1"/>
                </a:solidFill>
              </a:rPr>
              <a:t>в)-15</a:t>
            </a:r>
            <a:endParaRPr lang="uk-UA" dirty="0" smtClean="0"/>
          </a:p>
        </p:txBody>
      </p:sp>
      <p:sp>
        <p:nvSpPr>
          <p:cNvPr id="6" name="Прямоугольник 5"/>
          <p:cNvSpPr/>
          <p:nvPr/>
        </p:nvSpPr>
        <p:spPr>
          <a:xfrm>
            <a:off x="347780" y="4581128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dirty="0" smtClean="0">
                <a:solidFill>
                  <a:schemeClr val="bg1"/>
                </a:solidFill>
              </a:rPr>
              <a:t>3.Яка з наведених послідовностей є геометричною прогресією?</a:t>
            </a:r>
            <a:br>
              <a:rPr lang="uk-UA" dirty="0" smtClean="0">
                <a:solidFill>
                  <a:schemeClr val="bg1"/>
                </a:solidFill>
              </a:rPr>
            </a:br>
            <a:r>
              <a:rPr lang="uk-UA" dirty="0" smtClean="0">
                <a:solidFill>
                  <a:schemeClr val="bg1"/>
                </a:solidFill>
              </a:rPr>
              <a:t>а)1, 3, 9, 27 …</a:t>
            </a:r>
            <a:br>
              <a:rPr lang="uk-UA" dirty="0" smtClean="0">
                <a:solidFill>
                  <a:schemeClr val="bg1"/>
                </a:solidFill>
              </a:rPr>
            </a:br>
            <a:r>
              <a:rPr lang="uk-UA" dirty="0" smtClean="0">
                <a:solidFill>
                  <a:schemeClr val="bg1"/>
                </a:solidFill>
              </a:rPr>
              <a:t>б)1, 3, 5, 7, 9, …</a:t>
            </a:r>
            <a:br>
              <a:rPr lang="uk-UA" dirty="0" smtClean="0">
                <a:solidFill>
                  <a:schemeClr val="bg1"/>
                </a:solidFill>
              </a:rPr>
            </a:br>
            <a:r>
              <a:rPr lang="uk-UA" dirty="0" smtClean="0">
                <a:solidFill>
                  <a:schemeClr val="bg1"/>
                </a:solidFill>
              </a:rPr>
              <a:t>в) -5, -10, 20, -40, …</a:t>
            </a:r>
            <a:endParaRPr lang="uk-UA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211960" y="1451320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dirty="0" smtClean="0">
                <a:solidFill>
                  <a:schemeClr val="bg1"/>
                </a:solidFill>
              </a:rPr>
              <a:t>Який знаменник заданої геометричної прогресії: 81, 27, 9, 3;?</a:t>
            </a:r>
            <a:br>
              <a:rPr lang="uk-UA" dirty="0" smtClean="0">
                <a:solidFill>
                  <a:schemeClr val="bg1"/>
                </a:solidFill>
              </a:rPr>
            </a:br>
            <a:r>
              <a:rPr lang="uk-UA" dirty="0" smtClean="0">
                <a:solidFill>
                  <a:schemeClr val="bg1"/>
                </a:solidFill>
              </a:rPr>
              <a:t>а)1/3</a:t>
            </a:r>
            <a:br>
              <a:rPr lang="uk-UA" dirty="0" smtClean="0">
                <a:solidFill>
                  <a:schemeClr val="bg1"/>
                </a:solidFill>
              </a:rPr>
            </a:br>
            <a:r>
              <a:rPr lang="uk-UA" dirty="0" smtClean="0">
                <a:solidFill>
                  <a:schemeClr val="bg1"/>
                </a:solidFill>
              </a:rPr>
              <a:t>б) 3</a:t>
            </a:r>
            <a:br>
              <a:rPr lang="uk-UA" dirty="0" smtClean="0">
                <a:solidFill>
                  <a:schemeClr val="bg1"/>
                </a:solidFill>
              </a:rPr>
            </a:br>
            <a:r>
              <a:rPr lang="uk-UA" dirty="0" smtClean="0">
                <a:solidFill>
                  <a:schemeClr val="bg1"/>
                </a:solidFill>
              </a:rPr>
              <a:t>в)0.3</a:t>
            </a:r>
            <a:endParaRPr lang="en-US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1330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matematika.moy.su/arifmetichna_i_geometrichna_progresij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143003" y="-1143005"/>
            <a:ext cx="6858001" cy="9144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4925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dok.znaimo.com.ua/pars_docs/refs/3/2933/img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3960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dok.znaimo.com.ua/pars_docs/refs/3/2933/img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779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dok.znaimo.com.ua/pars_docs/refs/3/2933/img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9345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://dok.znaimo.com.ua/pars_docs/refs/3/2933/img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1541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32363" y="260648"/>
            <a:ext cx="8784976" cy="345027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7935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Арифметична прогресія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uk-UA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0" i="1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Арифметичною прогресією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 називається числова послідовність, в якій кожен наступний член, починаючи з другого, дорівнює </a:t>
            </a:r>
            <a:r>
              <a:rPr kumimoji="0" lang="uk-UA" b="0" i="1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сумі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 попереднього члена та сталого для даної послідовності числа. Це число називається </a:t>
            </a:r>
            <a:r>
              <a:rPr kumimoji="0" lang="uk-UA" b="0" i="1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різницею прогресії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, і позначається </a:t>
            </a:r>
            <a:r>
              <a:rPr kumimoji="0" lang="uk-UA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d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Пишуть. </a:t>
            </a:r>
            <a:r>
              <a:rPr kumimoji="0" lang="uk-UA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a</a:t>
            </a:r>
            <a:r>
              <a:rPr kumimoji="0" lang="uk-UA" b="0" i="1" u="none" strike="noStrike" cap="none" normalizeH="0" baseline="-3000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1</a:t>
            </a:r>
            <a:r>
              <a:rPr kumimoji="0" lang="uk-UA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, a</a:t>
            </a:r>
            <a:r>
              <a:rPr kumimoji="0" lang="uk-UA" b="0" i="1" u="none" strike="noStrike" cap="none" normalizeH="0" baseline="-3000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2</a:t>
            </a:r>
            <a:r>
              <a:rPr kumimoji="0" lang="uk-UA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, a</a:t>
            </a:r>
            <a:r>
              <a:rPr kumimoji="0" lang="uk-UA" b="0" i="1" u="none" strike="noStrike" cap="none" normalizeH="0" baseline="-3000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3</a:t>
            </a:r>
            <a:r>
              <a:rPr kumimoji="0" lang="uk-UA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, …, </a:t>
            </a:r>
            <a:r>
              <a:rPr kumimoji="0" lang="uk-UA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a</a:t>
            </a:r>
            <a:r>
              <a:rPr kumimoji="0" lang="uk-UA" b="0" i="1" u="none" strike="noStrike" cap="none" normalizeH="0" baseline="-3000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n</a:t>
            </a:r>
            <a:r>
              <a:rPr kumimoji="0" lang="uk-UA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, …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0" i="1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n-ний член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 арифметичної прогресії обчислюється за формулою:</a:t>
            </a:r>
            <a:r>
              <a:rPr kumimoji="0" lang="uk-UA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a</a:t>
            </a:r>
            <a:r>
              <a:rPr kumimoji="0" lang="uk-UA" b="0" i="1" u="none" strike="noStrike" cap="none" normalizeH="0" baseline="-3000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n</a:t>
            </a:r>
            <a:r>
              <a:rPr kumimoji="0" lang="uk-UA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=a</a:t>
            </a:r>
            <a:r>
              <a:rPr kumimoji="0" lang="uk-UA" b="0" i="1" u="none" strike="noStrike" cap="none" normalizeH="0" baseline="-3000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1</a:t>
            </a:r>
            <a:r>
              <a:rPr kumimoji="0" lang="uk-UA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+d(n-1)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0" i="1" u="none" strike="noStrike" cap="none" normalizeH="0" baseline="0" dirty="0" smtClean="0">
                <a:ln>
                  <a:noFill/>
                </a:ln>
                <a:solidFill>
                  <a:srgbClr val="3377CC"/>
                </a:solidFill>
                <a:effectLst/>
                <a:latin typeface="Arial" pitchFamily="34" charset="0"/>
                <a:cs typeface="Arial" pitchFamily="34" charset="0"/>
              </a:rPr>
              <a:t>Наприклад у арифметичній прогресії </a:t>
            </a:r>
            <a:br>
              <a:rPr kumimoji="0" lang="uk-UA" b="0" i="1" u="none" strike="noStrike" cap="none" normalizeH="0" baseline="0" dirty="0" smtClean="0">
                <a:ln>
                  <a:noFill/>
                </a:ln>
                <a:solidFill>
                  <a:srgbClr val="3377CC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uk-UA" b="0" i="1" u="none" strike="noStrike" cap="none" normalizeH="0" baseline="0" dirty="0" smtClean="0">
                <a:ln>
                  <a:noFill/>
                </a:ln>
                <a:solidFill>
                  <a:srgbClr val="3377CC"/>
                </a:solidFill>
                <a:effectLst/>
                <a:latin typeface="Times New Roman" pitchFamily="18" charset="0"/>
                <a:cs typeface="Times New Roman" pitchFamily="18" charset="0"/>
              </a:rPr>
              <a:t>1, 3, 5, 7, 9,...  a</a:t>
            </a:r>
            <a:r>
              <a:rPr kumimoji="0" lang="uk-UA" b="0" i="1" u="none" strike="noStrike" cap="none" normalizeH="0" baseline="-30000" dirty="0" smtClean="0">
                <a:ln>
                  <a:noFill/>
                </a:ln>
                <a:solidFill>
                  <a:srgbClr val="3377CC"/>
                </a:solidFill>
                <a:effectLst/>
                <a:latin typeface="Times New Roman" pitchFamily="18" charset="0"/>
                <a:cs typeface="Times New Roman" pitchFamily="18" charset="0"/>
              </a:rPr>
              <a:t>1</a:t>
            </a:r>
            <a:r>
              <a:rPr kumimoji="0" lang="uk-UA" b="0" i="1" u="none" strike="noStrike" cap="none" normalizeH="0" baseline="0" dirty="0" smtClean="0">
                <a:ln>
                  <a:noFill/>
                </a:ln>
                <a:solidFill>
                  <a:srgbClr val="3377CC"/>
                </a:solidFill>
                <a:effectLst/>
                <a:latin typeface="Times New Roman" pitchFamily="18" charset="0"/>
                <a:cs typeface="Times New Roman" pitchFamily="18" charset="0"/>
              </a:rPr>
              <a:t>=1, d=2</a:t>
            </a:r>
            <a:r>
              <a:rPr kumimoji="0" lang="uk-UA" b="0" i="1" u="none" strike="noStrike" cap="none" normalizeH="0" baseline="0" dirty="0" smtClean="0">
                <a:ln>
                  <a:noFill/>
                </a:ln>
                <a:solidFill>
                  <a:srgbClr val="3377CC"/>
                </a:solidFill>
                <a:effectLst/>
                <a:latin typeface="Arial" pitchFamily="34" charset="0"/>
                <a:cs typeface="Arial" pitchFamily="34" charset="0"/>
              </a:rPr>
              <a:t>.</a:t>
            </a:r>
            <a:endParaRPr kumimoji="0" lang="uk-UA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0" i="1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Сума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 n перших членів арифметичної прогресії:                    , або                           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 </a:t>
            </a:r>
          </a:p>
        </p:txBody>
      </p:sp>
      <p:pic>
        <p:nvPicPr>
          <p:cNvPr id="5128" name="Picture 8" descr="S_n={{a_1+a_n}/{2}}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919700"/>
            <a:ext cx="1162050" cy="50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9" name="Picture 9" descr="S_n={{2a_1+d(n-1)}/{2}}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2835839"/>
            <a:ext cx="1590675" cy="561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7214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269776" y="332656"/>
            <a:ext cx="7596336" cy="4558274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7935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Геометрична прогресія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 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0" i="1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Геометричною прогресією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 називається числова послідовність, в якій кожен наступний</a:t>
            </a:r>
            <a:r>
              <a:rPr kumimoji="0" lang="uk-UA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член, починаючи з другого, дорівнює </a:t>
            </a:r>
            <a:r>
              <a:rPr kumimoji="0" lang="uk-UA" b="0" i="1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добутку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 попереднього члена та сталого для даної послідовності числа. Це число називається </a:t>
            </a:r>
            <a:r>
              <a:rPr kumimoji="0" lang="uk-UA" b="0" i="1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знаменником прогресії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, і позначається </a:t>
            </a:r>
            <a:r>
              <a:rPr kumimoji="0" lang="uk-UA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q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Пишуть. </a:t>
            </a:r>
            <a:r>
              <a:rPr kumimoji="0" lang="uk-UA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b</a:t>
            </a:r>
            <a:r>
              <a:rPr kumimoji="0" lang="uk-UA" b="0" i="1" u="none" strike="noStrike" cap="none" normalizeH="0" baseline="-3000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1</a:t>
            </a:r>
            <a:r>
              <a:rPr kumimoji="0" lang="uk-UA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, b</a:t>
            </a:r>
            <a:r>
              <a:rPr kumimoji="0" lang="uk-UA" b="0" i="1" u="none" strike="noStrike" cap="none" normalizeH="0" baseline="-3000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2</a:t>
            </a:r>
            <a:r>
              <a:rPr kumimoji="0" lang="uk-UA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, b</a:t>
            </a:r>
            <a:r>
              <a:rPr kumimoji="0" lang="uk-UA" b="0" i="1" u="none" strike="noStrike" cap="none" normalizeH="0" baseline="-3000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3</a:t>
            </a:r>
            <a:r>
              <a:rPr kumimoji="0" lang="uk-UA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, …, </a:t>
            </a:r>
            <a:r>
              <a:rPr kumimoji="0" lang="uk-UA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b</a:t>
            </a:r>
            <a:r>
              <a:rPr kumimoji="0" lang="uk-UA" b="0" i="1" u="none" strike="noStrike" cap="none" normalizeH="0" baseline="-3000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n</a:t>
            </a:r>
            <a:r>
              <a:rPr kumimoji="0" lang="uk-UA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, …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0" i="1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n-ний член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 геометричної прогресії обчислюється за формулою:</a:t>
            </a:r>
            <a:r>
              <a:rPr kumimoji="0" lang="uk-UA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b</a:t>
            </a:r>
            <a:r>
              <a:rPr kumimoji="0" lang="uk-UA" b="0" i="1" u="none" strike="noStrike" cap="none" normalizeH="0" baseline="-3000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n</a:t>
            </a:r>
            <a:r>
              <a:rPr kumimoji="0" lang="uk-UA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=b</a:t>
            </a:r>
            <a:r>
              <a:rPr kumimoji="0" lang="uk-UA" b="0" i="1" u="none" strike="noStrike" cap="none" normalizeH="0" baseline="-3000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1</a:t>
            </a:r>
            <a:r>
              <a:rPr kumimoji="0" lang="uk-UA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q</a:t>
            </a:r>
            <a:r>
              <a:rPr kumimoji="0" lang="uk-UA" b="0" i="1" u="none" strike="noStrike" cap="none" normalizeH="0" baseline="3000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n-1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0" i="1" u="none" strike="noStrike" cap="none" normalizeH="0" baseline="0" dirty="0" smtClean="0">
                <a:ln>
                  <a:noFill/>
                </a:ln>
                <a:solidFill>
                  <a:srgbClr val="3377CC"/>
                </a:solidFill>
                <a:effectLst/>
                <a:latin typeface="Arial" pitchFamily="34" charset="0"/>
                <a:cs typeface="Arial" pitchFamily="34" charset="0"/>
              </a:rPr>
              <a:t>Наприклад у геометричній прогресії </a:t>
            </a:r>
            <a:br>
              <a:rPr kumimoji="0" lang="uk-UA" b="0" i="1" u="none" strike="noStrike" cap="none" normalizeH="0" baseline="0" dirty="0" smtClean="0">
                <a:ln>
                  <a:noFill/>
                </a:ln>
                <a:solidFill>
                  <a:srgbClr val="3377CC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uk-UA" b="0" i="1" u="none" strike="noStrike" cap="none" normalizeH="0" baseline="0" dirty="0" smtClean="0">
                <a:ln>
                  <a:noFill/>
                </a:ln>
                <a:solidFill>
                  <a:srgbClr val="3377CC"/>
                </a:solidFill>
                <a:effectLst/>
                <a:latin typeface="Times New Roman" pitchFamily="18" charset="0"/>
                <a:cs typeface="Times New Roman" pitchFamily="18" charset="0"/>
              </a:rPr>
              <a:t>2, 6, 18, 54, 162,...  b</a:t>
            </a:r>
            <a:r>
              <a:rPr kumimoji="0" lang="uk-UA" b="0" i="1" u="none" strike="noStrike" cap="none" normalizeH="0" baseline="-30000" dirty="0" smtClean="0">
                <a:ln>
                  <a:noFill/>
                </a:ln>
                <a:solidFill>
                  <a:srgbClr val="3377CC"/>
                </a:solidFill>
                <a:effectLst/>
                <a:latin typeface="Times New Roman" pitchFamily="18" charset="0"/>
                <a:cs typeface="Times New Roman" pitchFamily="18" charset="0"/>
              </a:rPr>
              <a:t>1</a:t>
            </a:r>
            <a:r>
              <a:rPr kumimoji="0" lang="uk-UA" b="0" i="1" u="none" strike="noStrike" cap="none" normalizeH="0" baseline="0" dirty="0" smtClean="0">
                <a:ln>
                  <a:noFill/>
                </a:ln>
                <a:solidFill>
                  <a:srgbClr val="3377CC"/>
                </a:solidFill>
                <a:effectLst/>
                <a:latin typeface="Times New Roman" pitchFamily="18" charset="0"/>
                <a:cs typeface="Times New Roman" pitchFamily="18" charset="0"/>
              </a:rPr>
              <a:t>=2, q=3</a:t>
            </a:r>
            <a:r>
              <a:rPr kumimoji="0" lang="uk-UA" b="0" i="1" u="none" strike="noStrike" cap="none" normalizeH="0" baseline="0" dirty="0" smtClean="0">
                <a:ln>
                  <a:noFill/>
                </a:ln>
                <a:solidFill>
                  <a:srgbClr val="3377CC"/>
                </a:solidFill>
                <a:effectLst/>
                <a:latin typeface="Arial" pitchFamily="34" charset="0"/>
                <a:cs typeface="Arial" pitchFamily="34" charset="0"/>
              </a:rPr>
              <a:t>.</a:t>
            </a:r>
            <a:endParaRPr kumimoji="0" lang="uk-UA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0" i="1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Сума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 n перших членів геометричної прогресії:                     </a:t>
            </a:r>
            <a:r>
              <a:rPr kumimoji="0" lang="uk-UA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.</a:t>
            </a:r>
            <a:endParaRPr kumimoji="0" lang="uk-UA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0" i="1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Нескінченно спадна геометрична прогресія</a:t>
            </a:r>
            <a:r>
              <a:rPr lang="uk-UA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uk-UA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це геометрична прогресія, у якої | </a:t>
            </a:r>
            <a:r>
              <a:rPr kumimoji="0" lang="uk-UA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q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 |</a:t>
            </a:r>
            <a:r>
              <a:rPr kumimoji="0" lang="uk-UA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&lt;1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0" i="1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Сума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 членів нескінченно спадної геометричної прогресії:            .</a:t>
            </a:r>
          </a:p>
        </p:txBody>
      </p:sp>
      <p:pic>
        <p:nvPicPr>
          <p:cNvPr id="7176" name="Picture 8" descr="http://fizma.net/df/alg/progr/img/img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501008"/>
            <a:ext cx="1371600" cy="552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7" name="Picture 9" descr="S={b_1}/{1~-~q}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4386105"/>
            <a:ext cx="762000" cy="50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6175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Group 7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56556999"/>
              </p:ext>
            </p:extLst>
          </p:nvPr>
        </p:nvGraphicFramePr>
        <p:xfrm>
          <a:off x="0" y="1"/>
          <a:ext cx="9144000" cy="6741367"/>
        </p:xfrm>
        <a:graphic>
          <a:graphicData uri="http://schemas.openxmlformats.org/drawingml/2006/table">
            <a:tbl>
              <a:tblPr/>
              <a:tblGrid>
                <a:gridCol w="3540421"/>
                <a:gridCol w="2877740"/>
                <a:gridCol w="2725839"/>
              </a:tblGrid>
              <a:tr h="10300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Прогресії</a:t>
                      </a: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marL="91439" marR="91439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3748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Арифметична</a:t>
                      </a: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marL="91439" marR="91439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Геометрична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145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Означення</a:t>
                      </a: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marL="91439" marR="91439"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458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Формула 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n</a:t>
                      </a: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 перших </a:t>
                      </a:r>
                      <a:r>
                        <a:rPr kumimoji="0" lang="ru-RU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членів</a:t>
                      </a: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ru-RU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прогресії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458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Сума  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n</a:t>
                      </a: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 перших </a:t>
                      </a:r>
                      <a:r>
                        <a:rPr kumimoji="0" lang="ru-RU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членів</a:t>
                      </a: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ru-RU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прогресії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300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Властивості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7" name="Group 32"/>
          <p:cNvGrpSpPr>
            <a:grpSpLocks/>
          </p:cNvGrpSpPr>
          <p:nvPr/>
        </p:nvGrpSpPr>
        <p:grpSpPr bwMode="auto">
          <a:xfrm>
            <a:off x="4427984" y="1619251"/>
            <a:ext cx="1079500" cy="519113"/>
            <a:chOff x="5193" y="5063"/>
            <a:chExt cx="680" cy="327"/>
          </a:xfrm>
        </p:grpSpPr>
        <p:sp>
          <p:nvSpPr>
            <p:cNvPr id="8" name="Rectangle 33"/>
            <p:cNvSpPr>
              <a:spLocks noChangeArrowheads="1"/>
            </p:cNvSpPr>
            <p:nvPr/>
          </p:nvSpPr>
          <p:spPr bwMode="auto">
            <a:xfrm>
              <a:off x="5193" y="5063"/>
              <a:ext cx="680" cy="31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uk-UA"/>
            </a:p>
          </p:txBody>
        </p:sp>
        <p:grpSp>
          <p:nvGrpSpPr>
            <p:cNvPr id="9" name="Group 34"/>
            <p:cNvGrpSpPr>
              <a:grpSpLocks/>
            </p:cNvGrpSpPr>
            <p:nvPr/>
          </p:nvGrpSpPr>
          <p:grpSpPr bwMode="auto">
            <a:xfrm>
              <a:off x="5239" y="5063"/>
              <a:ext cx="589" cy="327"/>
              <a:chOff x="3379" y="1389"/>
              <a:chExt cx="589" cy="327"/>
            </a:xfrm>
          </p:grpSpPr>
          <p:sp>
            <p:nvSpPr>
              <p:cNvPr id="10" name="Text Box 35"/>
              <p:cNvSpPr txBox="1">
                <a:spLocks noChangeArrowheads="1"/>
              </p:cNvSpPr>
              <p:nvPr/>
            </p:nvSpPr>
            <p:spPr bwMode="auto">
              <a:xfrm>
                <a:off x="3651" y="1389"/>
                <a:ext cx="317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800" dirty="0"/>
                  <a:t>a</a:t>
                </a:r>
                <a:endParaRPr lang="ru-RU" sz="2800" dirty="0"/>
              </a:p>
            </p:txBody>
          </p:sp>
          <p:grpSp>
            <p:nvGrpSpPr>
              <p:cNvPr id="11" name="Group 36"/>
              <p:cNvGrpSpPr>
                <a:grpSpLocks/>
              </p:cNvGrpSpPr>
              <p:nvPr/>
            </p:nvGrpSpPr>
            <p:grpSpPr bwMode="auto">
              <a:xfrm>
                <a:off x="3379" y="1480"/>
                <a:ext cx="227" cy="183"/>
                <a:chOff x="2381" y="1842"/>
                <a:chExt cx="227" cy="183"/>
              </a:xfrm>
            </p:grpSpPr>
            <p:grpSp>
              <p:nvGrpSpPr>
                <p:cNvPr id="12" name="Group 37"/>
                <p:cNvGrpSpPr>
                  <a:grpSpLocks/>
                </p:cNvGrpSpPr>
                <p:nvPr/>
              </p:nvGrpSpPr>
              <p:grpSpPr bwMode="auto">
                <a:xfrm>
                  <a:off x="2381" y="1842"/>
                  <a:ext cx="227" cy="91"/>
                  <a:chOff x="2381" y="1842"/>
                  <a:chExt cx="227" cy="91"/>
                </a:xfrm>
              </p:grpSpPr>
              <p:sp>
                <p:nvSpPr>
                  <p:cNvPr id="14" name="Line 38"/>
                  <p:cNvSpPr>
                    <a:spLocks noChangeShapeType="1"/>
                  </p:cNvSpPr>
                  <p:nvPr/>
                </p:nvSpPr>
                <p:spPr bwMode="auto">
                  <a:xfrm>
                    <a:off x="2381" y="1933"/>
                    <a:ext cx="227" cy="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uk-UA"/>
                  </a:p>
                </p:txBody>
              </p:sp>
              <p:sp>
                <p:nvSpPr>
                  <p:cNvPr id="15" name="Oval 39"/>
                  <p:cNvSpPr>
                    <a:spLocks noChangeArrowheads="1"/>
                  </p:cNvSpPr>
                  <p:nvPr/>
                </p:nvSpPr>
                <p:spPr bwMode="auto">
                  <a:xfrm>
                    <a:off x="2472" y="1842"/>
                    <a:ext cx="45" cy="46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uk-UA"/>
                  </a:p>
                </p:txBody>
              </p:sp>
            </p:grpSp>
            <p:sp>
              <p:nvSpPr>
                <p:cNvPr id="13" name="Oval 40"/>
                <p:cNvSpPr>
                  <a:spLocks noChangeArrowheads="1"/>
                </p:cNvSpPr>
                <p:nvPr/>
              </p:nvSpPr>
              <p:spPr bwMode="auto">
                <a:xfrm>
                  <a:off x="2472" y="1979"/>
                  <a:ext cx="45" cy="46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uk-UA"/>
                </a:p>
              </p:txBody>
            </p:sp>
          </p:grpSp>
        </p:grpSp>
      </p:grpSp>
      <p:grpSp>
        <p:nvGrpSpPr>
          <p:cNvPr id="17" name="Group 41"/>
          <p:cNvGrpSpPr>
            <a:grpSpLocks/>
          </p:cNvGrpSpPr>
          <p:nvPr/>
        </p:nvGrpSpPr>
        <p:grpSpPr bwMode="auto">
          <a:xfrm>
            <a:off x="7217548" y="1581574"/>
            <a:ext cx="1030287" cy="519113"/>
            <a:chOff x="4649" y="1389"/>
            <a:chExt cx="649" cy="327"/>
          </a:xfrm>
        </p:grpSpPr>
        <p:grpSp>
          <p:nvGrpSpPr>
            <p:cNvPr id="18" name="Group 42"/>
            <p:cNvGrpSpPr>
              <a:grpSpLocks/>
            </p:cNvGrpSpPr>
            <p:nvPr/>
          </p:nvGrpSpPr>
          <p:grpSpPr bwMode="auto">
            <a:xfrm>
              <a:off x="4649" y="1434"/>
              <a:ext cx="635" cy="272"/>
              <a:chOff x="4649" y="1434"/>
              <a:chExt cx="635" cy="272"/>
            </a:xfrm>
          </p:grpSpPr>
          <p:sp>
            <p:nvSpPr>
              <p:cNvPr id="20" name="Rectangle 43"/>
              <p:cNvSpPr>
                <a:spLocks noChangeArrowheads="1"/>
              </p:cNvSpPr>
              <p:nvPr/>
            </p:nvSpPr>
            <p:spPr bwMode="auto">
              <a:xfrm>
                <a:off x="4649" y="1434"/>
                <a:ext cx="635" cy="27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uk-UA"/>
              </a:p>
            </p:txBody>
          </p:sp>
          <p:grpSp>
            <p:nvGrpSpPr>
              <p:cNvPr id="21" name="Group 44"/>
              <p:cNvGrpSpPr>
                <a:grpSpLocks/>
              </p:cNvGrpSpPr>
              <p:nvPr/>
            </p:nvGrpSpPr>
            <p:grpSpPr bwMode="auto">
              <a:xfrm>
                <a:off x="4694" y="1480"/>
                <a:ext cx="363" cy="183"/>
                <a:chOff x="3833" y="1842"/>
                <a:chExt cx="363" cy="183"/>
              </a:xfrm>
            </p:grpSpPr>
            <p:sp>
              <p:nvSpPr>
                <p:cNvPr id="22" name="Oval 45"/>
                <p:cNvSpPr>
                  <a:spLocks noChangeArrowheads="1"/>
                </p:cNvSpPr>
                <p:nvPr/>
              </p:nvSpPr>
              <p:spPr bwMode="auto">
                <a:xfrm>
                  <a:off x="4060" y="1979"/>
                  <a:ext cx="45" cy="46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uk-UA"/>
                </a:p>
              </p:txBody>
            </p:sp>
            <p:grpSp>
              <p:nvGrpSpPr>
                <p:cNvPr id="23" name="Group 46"/>
                <p:cNvGrpSpPr>
                  <a:grpSpLocks/>
                </p:cNvGrpSpPr>
                <p:nvPr/>
              </p:nvGrpSpPr>
              <p:grpSpPr bwMode="auto">
                <a:xfrm>
                  <a:off x="3833" y="1842"/>
                  <a:ext cx="363" cy="183"/>
                  <a:chOff x="3833" y="1842"/>
                  <a:chExt cx="363" cy="183"/>
                </a:xfrm>
              </p:grpSpPr>
              <p:grpSp>
                <p:nvGrpSpPr>
                  <p:cNvPr id="24" name="Group 47"/>
                  <p:cNvGrpSpPr>
                    <a:grpSpLocks/>
                  </p:cNvGrpSpPr>
                  <p:nvPr/>
                </p:nvGrpSpPr>
                <p:grpSpPr bwMode="auto">
                  <a:xfrm>
                    <a:off x="3833" y="1842"/>
                    <a:ext cx="363" cy="91"/>
                    <a:chOff x="3833" y="1842"/>
                    <a:chExt cx="363" cy="91"/>
                  </a:xfrm>
                </p:grpSpPr>
                <p:sp>
                  <p:nvSpPr>
                    <p:cNvPr id="26" name="Oval 4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060" y="1842"/>
                      <a:ext cx="45" cy="46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grpSp>
                  <p:nvGrpSpPr>
                    <p:cNvPr id="27" name="Group 4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833" y="1842"/>
                      <a:ext cx="363" cy="91"/>
                      <a:chOff x="3833" y="1842"/>
                      <a:chExt cx="363" cy="91"/>
                    </a:xfrm>
                  </p:grpSpPr>
                  <p:sp>
                    <p:nvSpPr>
                      <p:cNvPr id="28" name="Line 50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3833" y="1933"/>
                        <a:ext cx="363" cy="0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uk-UA"/>
                      </a:p>
                    </p:txBody>
                  </p:sp>
                  <p:sp>
                    <p:nvSpPr>
                      <p:cNvPr id="29" name="Oval 5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923" y="1842"/>
                        <a:ext cx="45" cy="46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uk-UA"/>
                      </a:p>
                    </p:txBody>
                  </p:sp>
                </p:grpSp>
              </p:grpSp>
              <p:sp>
                <p:nvSpPr>
                  <p:cNvPr id="25" name="Oval 52"/>
                  <p:cNvSpPr>
                    <a:spLocks noChangeArrowheads="1"/>
                  </p:cNvSpPr>
                  <p:nvPr/>
                </p:nvSpPr>
                <p:spPr bwMode="auto">
                  <a:xfrm>
                    <a:off x="3923" y="1979"/>
                    <a:ext cx="45" cy="46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uk-UA"/>
                  </a:p>
                </p:txBody>
              </p:sp>
            </p:grpSp>
          </p:grpSp>
        </p:grpSp>
        <p:sp>
          <p:nvSpPr>
            <p:cNvPr id="19" name="Text Box 53"/>
            <p:cNvSpPr txBox="1">
              <a:spLocks noChangeArrowheads="1"/>
            </p:cNvSpPr>
            <p:nvPr/>
          </p:nvSpPr>
          <p:spPr bwMode="auto">
            <a:xfrm>
              <a:off x="5057" y="1389"/>
              <a:ext cx="241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2800" dirty="0"/>
                <a:t>b</a:t>
              </a:r>
              <a:endParaRPr lang="ru-RU" sz="2800" dirty="0"/>
            </a:p>
          </p:txBody>
        </p:sp>
      </p:grpSp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400676"/>
              </p:ext>
            </p:extLst>
          </p:nvPr>
        </p:nvGraphicFramePr>
        <p:xfrm>
          <a:off x="3817590" y="2708920"/>
          <a:ext cx="2087563" cy="568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35" name="Формула" r:id="rId3" imgW="838200" imgH="228600" progId="Equation.3">
                  <p:embed/>
                </p:oleObj>
              </mc:Choice>
              <mc:Fallback>
                <p:oleObj name="Формула" r:id="rId3" imgW="838200" imgH="228600" progId="Equation.3">
                  <p:embed/>
                  <p:pic>
                    <p:nvPicPr>
                      <p:cNvPr id="0" name="Object 5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7590" y="2708920"/>
                        <a:ext cx="2087563" cy="568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Объект 29"/>
          <p:cNvGraphicFramePr>
            <a:graphicFrameLocks noChangeAspect="1"/>
          </p:cNvGraphicFramePr>
          <p:nvPr/>
        </p:nvGraphicFramePr>
        <p:xfrm>
          <a:off x="3870325" y="3752850"/>
          <a:ext cx="2160588" cy="447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36" name="Формула" r:id="rId5" imgW="1104900" imgH="228600" progId="Equation.3">
                  <p:embed/>
                </p:oleObj>
              </mc:Choice>
              <mc:Fallback>
                <p:oleObj name="Формула" r:id="rId5" imgW="1104900" imgH="228600" progId="Equation.3">
                  <p:embed/>
                  <p:pic>
                    <p:nvPicPr>
                      <p:cNvPr id="0" name="Object 7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70325" y="3752850"/>
                        <a:ext cx="2160588" cy="447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Объект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14860612"/>
              </p:ext>
            </p:extLst>
          </p:nvPr>
        </p:nvGraphicFramePr>
        <p:xfrm>
          <a:off x="3708846" y="4725144"/>
          <a:ext cx="2447925" cy="706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37" name="Формула" r:id="rId7" imgW="1422400" imgH="406400" progId="Equation.3">
                  <p:embed/>
                </p:oleObj>
              </mc:Choice>
              <mc:Fallback>
                <p:oleObj name="Формула" r:id="rId7" imgW="1422400" imgH="406400" progId="Equation.3">
                  <p:embed/>
                  <p:pic>
                    <p:nvPicPr>
                      <p:cNvPr id="0" name="Object 6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08846" y="4725144"/>
                        <a:ext cx="2447925" cy="706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2" name="Объект 819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9845205"/>
              </p:ext>
            </p:extLst>
          </p:nvPr>
        </p:nvGraphicFramePr>
        <p:xfrm>
          <a:off x="4033491" y="5805264"/>
          <a:ext cx="1655762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38" name="Формула" r:id="rId9" imgW="952087" imgH="406224" progId="Equation.3">
                  <p:embed/>
                </p:oleObj>
              </mc:Choice>
              <mc:Fallback>
                <p:oleObj name="Формула" r:id="rId9" imgW="952087" imgH="406224" progId="Equation.3">
                  <p:embed/>
                  <p:pic>
                    <p:nvPicPr>
                      <p:cNvPr id="0" name="Object 6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3491" y="5805264"/>
                        <a:ext cx="1655762" cy="711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3" name="Объект 819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8564502"/>
              </p:ext>
            </p:extLst>
          </p:nvPr>
        </p:nvGraphicFramePr>
        <p:xfrm>
          <a:off x="6820671" y="2636912"/>
          <a:ext cx="1728788" cy="601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39" name="Формула" r:id="rId11" imgW="660400" imgH="228600" progId="Equation.3">
                  <p:embed/>
                </p:oleObj>
              </mc:Choice>
              <mc:Fallback>
                <p:oleObj name="Формула" r:id="rId11" imgW="660400" imgH="228600" progId="Equation.3">
                  <p:embed/>
                  <p:pic>
                    <p:nvPicPr>
                      <p:cNvPr id="0" name="Object 6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20671" y="2636912"/>
                        <a:ext cx="1728788" cy="601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5" name="Объект 8194"/>
          <p:cNvGraphicFramePr>
            <a:graphicFrameLocks noChangeAspect="1"/>
          </p:cNvGraphicFramePr>
          <p:nvPr/>
        </p:nvGraphicFramePr>
        <p:xfrm>
          <a:off x="6732588" y="3716338"/>
          <a:ext cx="1943100" cy="665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40" name="Формула" r:id="rId13" imgW="698500" imgH="241300" progId="Equation.3">
                  <p:embed/>
                </p:oleObj>
              </mc:Choice>
              <mc:Fallback>
                <p:oleObj name="Формула" r:id="rId13" imgW="698500" imgH="241300" progId="Equation.3">
                  <p:embed/>
                  <p:pic>
                    <p:nvPicPr>
                      <p:cNvPr id="0" name="Object 6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32588" y="3716338"/>
                        <a:ext cx="1943100" cy="665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6" name="Объект 819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01444309"/>
              </p:ext>
            </p:extLst>
          </p:nvPr>
        </p:nvGraphicFramePr>
        <p:xfrm>
          <a:off x="6748441" y="4653136"/>
          <a:ext cx="1801812" cy="814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41" name="Формула" r:id="rId15" imgW="990170" imgH="444307" progId="Equation.3">
                  <p:embed/>
                </p:oleObj>
              </mc:Choice>
              <mc:Fallback>
                <p:oleObj name="Формула" r:id="rId15" imgW="990170" imgH="444307" progId="Equation.3">
                  <p:embed/>
                  <p:pic>
                    <p:nvPicPr>
                      <p:cNvPr id="0" name="Object 6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48441" y="4653136"/>
                        <a:ext cx="1801812" cy="814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7" name="Объект 819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42980585"/>
              </p:ext>
            </p:extLst>
          </p:nvPr>
        </p:nvGraphicFramePr>
        <p:xfrm>
          <a:off x="6676209" y="5877272"/>
          <a:ext cx="1946275" cy="574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42" name="Формула" r:id="rId17" imgW="901309" imgH="266584" progId="Equation.3">
                  <p:embed/>
                </p:oleObj>
              </mc:Choice>
              <mc:Fallback>
                <p:oleObj name="Формула" r:id="rId17" imgW="901309" imgH="266584" progId="Equation.3">
                  <p:embed/>
                  <p:pic>
                    <p:nvPicPr>
                      <p:cNvPr id="0" name="Object 7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76209" y="5877272"/>
                        <a:ext cx="1946275" cy="574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25754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8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8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Кутюр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144</TotalTime>
  <Words>324</Words>
  <Application>Microsoft Office PowerPoint</Application>
  <PresentationFormat>Экран (4:3)</PresentationFormat>
  <Paragraphs>63</Paragraphs>
  <Slides>14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6" baseType="lpstr">
      <vt:lpstr>Бумажная</vt:lpstr>
      <vt:lpstr>Формула</vt:lpstr>
      <vt:lpstr>АРИФМЕТИЧНА  І ГЕОМЕТРИЧНА ПРОГРЕССІЇ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 Задача - легенда</vt:lpstr>
      <vt:lpstr>     Розв’язок задачі - легенди</vt:lpstr>
      <vt:lpstr>Презентация PowerPoint</vt:lpstr>
      <vt:lpstr>Тренувальні вправи </vt:lpstr>
      <vt:lpstr>Тести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АРИФМЕТИЧНА  І ГЕОМЕТРИЧНА ПРОГРЕССІЇ</dc:title>
  <dc:creator>Олежка</dc:creator>
  <cp:lastModifiedBy>Олежка</cp:lastModifiedBy>
  <cp:revision>14</cp:revision>
  <dcterms:created xsi:type="dcterms:W3CDTF">2013-04-24T12:42:25Z</dcterms:created>
  <dcterms:modified xsi:type="dcterms:W3CDTF">2013-04-25T19:14:24Z</dcterms:modified>
</cp:coreProperties>
</file>