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3" r:id="rId4"/>
    <p:sldId id="258" r:id="rId5"/>
    <p:sldId id="262" r:id="rId6"/>
    <p:sldId id="259" r:id="rId7"/>
    <p:sldId id="264" r:id="rId8"/>
    <p:sldId id="260" r:id="rId9"/>
    <p:sldId id="265" r:id="rId10"/>
    <p:sldId id="261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4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22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62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83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58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64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0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28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53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93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83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679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62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20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662473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Презентація з геометрії</a:t>
            </a:r>
            <a:br>
              <a:rPr lang="uk-UA" dirty="0" smtClean="0"/>
            </a:br>
            <a:r>
              <a:rPr lang="uk-UA" dirty="0" smtClean="0"/>
              <a:t>за темою: </a:t>
            </a:r>
            <a:br>
              <a:rPr lang="uk-UA" dirty="0" smtClean="0"/>
            </a:br>
            <a:r>
              <a:rPr lang="uk-UA" dirty="0" smtClean="0"/>
              <a:t>«Подібність трикутників»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uk-UA" dirty="0" smtClean="0"/>
              <a:t>учня 8 Б класу</a:t>
            </a:r>
            <a:r>
              <a:rPr lang="en-US" dirty="0"/>
              <a:t/>
            </a:r>
            <a:br>
              <a:rPr lang="en-US" dirty="0"/>
            </a:br>
            <a:r>
              <a:rPr lang="uk-UA" dirty="0" smtClean="0"/>
              <a:t>Харківської СШ </a:t>
            </a:r>
            <a:r>
              <a:rPr lang="en-US" dirty="0" smtClean="0"/>
              <a:t>I-III </a:t>
            </a:r>
            <a:r>
              <a:rPr lang="ru-RU" dirty="0" err="1" smtClean="0"/>
              <a:t>ступенів</a:t>
            </a:r>
            <a:r>
              <a:rPr lang="ru-RU" dirty="0" smtClean="0"/>
              <a:t> №119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uk-UA" dirty="0" err="1" smtClean="0"/>
              <a:t>Пилипенка</a:t>
            </a:r>
            <a:r>
              <a:rPr lang="uk-UA" dirty="0" smtClean="0"/>
              <a:t> Павла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548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Перша властивості подібних трикутників: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800" dirty="0" smtClean="0"/>
                  <a:t> </a:t>
                </a:r>
                <a:r>
                  <a:rPr lang="uk-UA" sz="2800" dirty="0" smtClean="0"/>
                  <a:t>У подібних трикутників відповідні кути рівні, а відповідні сторони – пропорційні.</a:t>
                </a:r>
              </a:p>
              <a:p>
                <a:pPr marL="0" indent="0">
                  <a:buNone/>
                </a:pPr>
                <a:endParaRPr lang="uk-UA" dirty="0"/>
              </a:p>
              <a:p>
                <a:pPr marL="0" indent="0">
                  <a:buNone/>
                </a:pPr>
                <a:endParaRPr lang="uk-UA" dirty="0" smtClean="0"/>
              </a:p>
              <a:p>
                <a:pPr marL="0" indent="0">
                  <a:buNone/>
                </a:pPr>
                <a:endParaRPr lang="uk-UA" dirty="0"/>
              </a:p>
              <a:p>
                <a:pPr marL="0" indent="0">
                  <a:buNone/>
                </a:pPr>
                <a:endParaRPr lang="uk-UA" sz="2400" dirty="0" smtClean="0">
                  <a:sym typeface="Symbol"/>
                </a:endParaRPr>
              </a:p>
              <a:p>
                <a:pPr marL="0" indent="0" algn="ctr">
                  <a:buNone/>
                </a:pPr>
                <a:r>
                  <a:rPr lang="uk-UA" sz="2400" dirty="0" smtClean="0">
                    <a:sym typeface="Symbol"/>
                  </a:rPr>
                  <a:t></a:t>
                </a:r>
                <a:r>
                  <a:rPr lang="en-US" sz="2400" dirty="0" smtClean="0">
                    <a:sym typeface="Symbol"/>
                  </a:rPr>
                  <a:t>A= </a:t>
                </a:r>
                <a:r>
                  <a:rPr lang="uk-UA" sz="2400" dirty="0">
                    <a:sym typeface="Symbol"/>
                  </a:rPr>
                  <a:t> </a:t>
                </a:r>
                <a:r>
                  <a:rPr lang="en-US" sz="2400" dirty="0" smtClean="0">
                    <a:sym typeface="Symbol"/>
                  </a:rPr>
                  <a:t>D; </a:t>
                </a:r>
                <a:r>
                  <a:rPr lang="uk-UA" sz="2400" dirty="0" smtClean="0">
                    <a:sym typeface="Symbol"/>
                  </a:rPr>
                  <a:t></a:t>
                </a:r>
                <a:r>
                  <a:rPr lang="en-US" sz="2400" dirty="0" smtClean="0">
                    <a:sym typeface="Symbol"/>
                  </a:rPr>
                  <a:t>B=</a:t>
                </a:r>
                <a:r>
                  <a:rPr lang="uk-UA" sz="2400" dirty="0">
                    <a:sym typeface="Symbol"/>
                  </a:rPr>
                  <a:t>  </a:t>
                </a:r>
                <a:r>
                  <a:rPr lang="en-US" sz="2400" dirty="0" smtClean="0">
                    <a:sym typeface="Symbol"/>
                  </a:rPr>
                  <a:t>E; </a:t>
                </a:r>
                <a:r>
                  <a:rPr lang="uk-UA" sz="2400" dirty="0" smtClean="0">
                    <a:sym typeface="Symbol"/>
                  </a:rPr>
                  <a:t></a:t>
                </a:r>
                <a:r>
                  <a:rPr lang="en-US" sz="2400" dirty="0" smtClean="0">
                    <a:sym typeface="Symbol"/>
                  </a:rPr>
                  <a:t>C=</a:t>
                </a:r>
                <a:r>
                  <a:rPr lang="uk-UA" sz="2400" dirty="0">
                    <a:sym typeface="Symbol"/>
                  </a:rPr>
                  <a:t> </a:t>
                </a:r>
                <a:r>
                  <a:rPr lang="uk-UA" sz="2400" dirty="0" smtClean="0">
                    <a:sym typeface="Symbol"/>
                  </a:rPr>
                  <a:t></a:t>
                </a:r>
                <a:r>
                  <a:rPr lang="en-US" sz="2400" dirty="0" smtClean="0">
                    <a:sym typeface="Symbol"/>
                  </a:rPr>
                  <a:t>F;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𝐴𝐵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𝐸𝐷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sym typeface="Symbol"/>
                  </a:rPr>
                  <a:t>=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𝐵𝐶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𝐸𝐹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=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𝐷</m:t>
                        </m:r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endParaRPr lang="uk-UA" sz="2400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2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52" y="2780928"/>
            <a:ext cx="7428572" cy="19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39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Друга властивість подібних трикутників: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dirty="0" smtClean="0"/>
                  <a:t> </a:t>
                </a:r>
                <a:r>
                  <a:rPr lang="uk-UA" sz="2800" dirty="0" smtClean="0"/>
                  <a:t>Відношення </a:t>
                </a:r>
                <a:r>
                  <a:rPr lang="uk-UA" sz="2800" dirty="0"/>
                  <a:t>периметрів подібних трикутників дорівнює відношенню відповідних сторін і дорівнює коефіцієнту подібності</a:t>
                </a:r>
                <a:r>
                  <a:rPr lang="uk-UA" sz="2800" dirty="0" smtClean="0"/>
                  <a:t>.</a:t>
                </a:r>
                <a:endParaRPr lang="en-US" sz="2800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endParaRPr lang="en-US" sz="2400" i="1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𝐴𝐵𝐶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𝐷𝐸𝐹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𝐴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𝐵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𝐷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𝐸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=k</a:t>
                </a:r>
                <a:r>
                  <a:rPr lang="en-US" sz="2400" baseline="30000" dirty="0" smtClean="0"/>
                  <a:t>2</a:t>
                </a:r>
                <a:endParaRPr lang="ru-RU" sz="2400" baseline="30000" dirty="0"/>
              </a:p>
              <a:p>
                <a:pPr marL="0" indent="0">
                  <a:buNone/>
                </a:pPr>
                <a:endParaRPr lang="uk-UA" sz="2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70" r="-16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068960"/>
            <a:ext cx="6771429" cy="19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5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Третя властивість подібних трикутників: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uk-UA" dirty="0" smtClean="0"/>
                  <a:t> </a:t>
                </a:r>
                <a:r>
                  <a:rPr lang="uk-UA" sz="2800" dirty="0" smtClean="0"/>
                  <a:t>Відношення площ подібних трикутників дорівнює квадрату коефіцієнта подібності</a:t>
                </a:r>
                <a:r>
                  <a:rPr lang="uk-UA" dirty="0" smtClean="0"/>
                  <a:t>. 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𝑆</m:t>
                        </m:r>
                        <m:r>
                          <a:rPr lang="en-US" sz="2400" b="0" i="1" baseline="-25000" smtClean="0">
                            <a:latin typeface="Cambria Math"/>
                          </a:rPr>
                          <m:t>𝐴𝐵𝐶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𝑆</m:t>
                        </m:r>
                        <m:r>
                          <a:rPr lang="en-US" sz="2400" b="0" i="1" baseline="-25000" smtClean="0">
                            <a:latin typeface="Cambria Math"/>
                          </a:rPr>
                          <m:t>𝐷𝐸𝐹</m:t>
                        </m:r>
                      </m:den>
                    </m:f>
                  </m:oMath>
                </a14:m>
                <a:r>
                  <a:rPr lang="en-US" sz="2400" dirty="0" smtClean="0"/>
                  <a:t>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𝐴</m:t>
                        </m:r>
                        <m:r>
                          <a:rPr lang="en-US" sz="2400" i="1">
                            <a:latin typeface="Cambria Math"/>
                          </a:rPr>
                          <m:t>𝐵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𝐷𝐸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)</m:t>
                    </m:r>
                    <m:r>
                      <a:rPr lang="en-US" sz="2400" b="0" i="1" baseline="30000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=k</a:t>
                </a:r>
                <a:r>
                  <a:rPr lang="en-US" sz="2400" baseline="30000" dirty="0" smtClean="0"/>
                  <a:t>2</a:t>
                </a:r>
                <a:endParaRPr lang="ru-RU" sz="2400" baseline="30000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2" y="2708920"/>
            <a:ext cx="6771429" cy="19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42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Які трикутники називають подібними?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 Два трикутники називають подібними, якщо кути одного з них відповідно дорівнюють кутам іншого і відповідні сторони цих трикутників пропорційні.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           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sz="2400" dirty="0" smtClean="0"/>
              <a:t>                              ABC</a:t>
            </a:r>
            <a:r>
              <a:rPr lang="uk-UA" sz="2400" dirty="0" smtClean="0"/>
              <a:t> подібний</a:t>
            </a:r>
            <a:r>
              <a:rPr lang="en-US" sz="2400" dirty="0" smtClean="0"/>
              <a:t>  </a:t>
            </a:r>
            <a:r>
              <a:rPr lang="uk-UA" sz="2400" dirty="0" smtClean="0"/>
              <a:t> </a:t>
            </a:r>
            <a:r>
              <a:rPr lang="en-US" sz="2400" dirty="0" smtClean="0"/>
              <a:t>DEF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2438032" y="5554197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573015"/>
            <a:ext cx="7247620" cy="1942857"/>
          </a:xfrm>
          <a:prstGeom prst="rect">
            <a:avLst/>
          </a:prstGeom>
        </p:spPr>
      </p:pic>
      <p:sp>
        <p:nvSpPr>
          <p:cNvPr id="13" name="Равнобедренный треугольник 12"/>
          <p:cNvSpPr/>
          <p:nvPr/>
        </p:nvSpPr>
        <p:spPr>
          <a:xfrm>
            <a:off x="4448864" y="5566067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26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Задача на подібність</a:t>
            </a:r>
            <a:br>
              <a:rPr lang="uk-UA" dirty="0" smtClean="0"/>
            </a:br>
            <a:r>
              <a:rPr lang="uk-UA" dirty="0" smtClean="0"/>
              <a:t> трикутників: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Дано:   </a:t>
            </a:r>
            <a:r>
              <a:rPr lang="en-US" sz="2000" dirty="0" smtClean="0"/>
              <a:t>ABC</a:t>
            </a:r>
            <a:r>
              <a:rPr lang="ru-RU" sz="2000" dirty="0" smtClean="0"/>
              <a:t> та</a:t>
            </a:r>
            <a:r>
              <a:rPr lang="uk-UA" sz="2000" dirty="0" smtClean="0"/>
              <a:t> </a:t>
            </a:r>
            <a:r>
              <a:rPr lang="en-US" sz="2000" dirty="0" smtClean="0"/>
              <a:t> DEF</a:t>
            </a:r>
            <a:r>
              <a:rPr lang="uk-UA" sz="2000" dirty="0" smtClean="0"/>
              <a:t>. Кути трикутників рівні. </a:t>
            </a:r>
            <a:r>
              <a:rPr lang="en-US" sz="2000" dirty="0" smtClean="0"/>
              <a:t>AB=6,BC=8, AC=10,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DE=3, EF=4, DF= 5.</a:t>
            </a:r>
          </a:p>
          <a:p>
            <a:pPr marL="0" indent="0">
              <a:buNone/>
            </a:pPr>
            <a:r>
              <a:rPr lang="uk-UA" sz="2000" dirty="0" smtClean="0"/>
              <a:t>Довести:   </a:t>
            </a:r>
            <a:r>
              <a:rPr lang="en-US" sz="2000" dirty="0" smtClean="0"/>
              <a:t>ABC</a:t>
            </a:r>
            <a:r>
              <a:rPr lang="uk-UA" sz="2000" dirty="0" smtClean="0"/>
              <a:t> подібний   </a:t>
            </a:r>
            <a:r>
              <a:rPr lang="en-US" sz="2000" dirty="0" smtClean="0"/>
              <a:t>DEF</a:t>
            </a:r>
            <a:r>
              <a:rPr lang="uk-UA" sz="2000" dirty="0" smtClean="0"/>
              <a:t>.</a:t>
            </a:r>
          </a:p>
          <a:p>
            <a:pPr marL="0" indent="0" algn="ctr">
              <a:buNone/>
            </a:pPr>
            <a:r>
              <a:rPr lang="uk-UA" sz="2000" dirty="0"/>
              <a:t> </a:t>
            </a:r>
            <a:r>
              <a:rPr lang="uk-UA" sz="2000" dirty="0" smtClean="0"/>
              <a:t>Доведення:</a:t>
            </a:r>
          </a:p>
          <a:p>
            <a:pPr marL="0" indent="0">
              <a:buNone/>
            </a:pPr>
            <a:r>
              <a:rPr lang="uk-UA" sz="2000" dirty="0" smtClean="0"/>
              <a:t>Так як кути трикутників рівні, і сторони трикутників пропорційні(</a:t>
            </a:r>
            <a:r>
              <a:rPr lang="en-US" sz="2000" dirty="0" smtClean="0"/>
              <a:t>AB</a:t>
            </a:r>
            <a:r>
              <a:rPr lang="ru-RU" sz="2000" dirty="0"/>
              <a:t> </a:t>
            </a:r>
            <a:r>
              <a:rPr lang="ru-RU" sz="2000" dirty="0" smtClean="0"/>
              <a:t>~</a:t>
            </a:r>
            <a:r>
              <a:rPr lang="en-US" sz="2000" dirty="0" smtClean="0"/>
              <a:t>DE, BC</a:t>
            </a:r>
            <a:r>
              <a:rPr lang="ru-RU" sz="2000" dirty="0" smtClean="0"/>
              <a:t>~</a:t>
            </a:r>
            <a:r>
              <a:rPr lang="en-US" sz="2000" dirty="0" smtClean="0"/>
              <a:t>EF, AC</a:t>
            </a:r>
            <a:r>
              <a:rPr lang="ru-RU" sz="2000" dirty="0" smtClean="0"/>
              <a:t>~</a:t>
            </a:r>
            <a:r>
              <a:rPr lang="en-US" sz="2000" dirty="0" smtClean="0"/>
              <a:t>DF</a:t>
            </a:r>
            <a:r>
              <a:rPr lang="uk-UA" sz="2000" dirty="0" smtClean="0"/>
              <a:t>)</a:t>
            </a:r>
            <a:r>
              <a:rPr lang="ru-RU" sz="2000" dirty="0" smtClean="0"/>
              <a:t>,</a:t>
            </a:r>
            <a:r>
              <a:rPr lang="uk-UA" sz="2000" dirty="0" smtClean="0"/>
              <a:t> то з визначення подібності трикутників маємо </a:t>
            </a:r>
            <a:r>
              <a:rPr lang="uk-UA" sz="2000" dirty="0"/>
              <a:t>:   </a:t>
            </a:r>
            <a:r>
              <a:rPr lang="en-US" sz="2000" dirty="0"/>
              <a:t>ABC</a:t>
            </a:r>
            <a:r>
              <a:rPr lang="uk-UA" sz="2000" dirty="0"/>
              <a:t> подібний   </a:t>
            </a:r>
            <a:r>
              <a:rPr lang="en-US" sz="2000" dirty="0"/>
              <a:t>DEF</a:t>
            </a:r>
            <a:endParaRPr lang="uk-UA" sz="2000" dirty="0" smtClean="0"/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32" y="1558151"/>
            <a:ext cx="7247620" cy="1942857"/>
          </a:xfrm>
          <a:prstGeom prst="rect">
            <a:avLst/>
          </a:prstGeom>
        </p:spPr>
      </p:pic>
      <p:sp>
        <p:nvSpPr>
          <p:cNvPr id="5" name="Равнобедренный треугольник 4"/>
          <p:cNvSpPr/>
          <p:nvPr/>
        </p:nvSpPr>
        <p:spPr>
          <a:xfrm>
            <a:off x="1214923" y="361370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051720" y="361370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619672" y="5517232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7308691" y="5229200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1550611" y="429309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203848" y="429309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11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Перша ознака подібності трикутників: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Якщо два кути одного трикутника відповідно дорівнюють двом кутам другого трикутника, то такі трикутники подібні.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                      </a:t>
            </a:r>
            <a:r>
              <a:rPr lang="en-US" sz="2400" dirty="0" smtClean="0"/>
              <a:t>ABC</a:t>
            </a:r>
            <a:r>
              <a:rPr lang="uk-UA" sz="2400" dirty="0" smtClean="0"/>
              <a:t> подібний</a:t>
            </a:r>
            <a:r>
              <a:rPr lang="en-US" sz="2400" dirty="0" smtClean="0"/>
              <a:t>  </a:t>
            </a:r>
            <a:r>
              <a:rPr lang="uk-UA" sz="2400" dirty="0" smtClean="0"/>
              <a:t> </a:t>
            </a:r>
            <a:r>
              <a:rPr lang="en-US" sz="2400" dirty="0" smtClean="0"/>
              <a:t>DEF</a:t>
            </a: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284984"/>
            <a:ext cx="6990477" cy="1742857"/>
          </a:xfrm>
          <a:prstGeom prst="rect">
            <a:avLst/>
          </a:prstGeom>
        </p:spPr>
      </p:pic>
      <p:sp>
        <p:nvSpPr>
          <p:cNvPr id="6" name="Равнобедренный треугольник 5"/>
          <p:cNvSpPr/>
          <p:nvPr/>
        </p:nvSpPr>
        <p:spPr>
          <a:xfrm>
            <a:off x="2533312" y="5229200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4537817" y="5229200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45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Задача на першу ознаку подібності  трикутників: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                  </a:t>
            </a:r>
            <a:r>
              <a:rPr lang="uk-UA" sz="2400" dirty="0" smtClean="0"/>
              <a:t>Дано: пряма, паралельна стороні </a:t>
            </a:r>
            <a:r>
              <a:rPr lang="en-US" sz="2400" dirty="0" smtClean="0"/>
              <a:t>AB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          </a:t>
            </a:r>
            <a:r>
              <a:rPr lang="uk-UA" sz="2400" dirty="0" smtClean="0"/>
              <a:t>трикутника </a:t>
            </a:r>
            <a:r>
              <a:rPr lang="en-US" sz="2400" dirty="0" smtClean="0"/>
              <a:t>ABC, </a:t>
            </a:r>
            <a:r>
              <a:rPr lang="uk-UA" sz="2400" dirty="0" smtClean="0"/>
              <a:t>перетинає  сторону </a:t>
            </a:r>
            <a:r>
              <a:rPr lang="en-US" sz="2400" dirty="0" smtClean="0"/>
              <a:t>AC</a:t>
            </a:r>
            <a:r>
              <a:rPr lang="uk-UA" sz="2400" dirty="0" smtClean="0"/>
              <a:t> в     		          точці </a:t>
            </a:r>
            <a:r>
              <a:rPr lang="en-US" sz="2400" dirty="0" smtClean="0"/>
              <a:t>E</a:t>
            </a:r>
            <a:r>
              <a:rPr lang="uk-UA" sz="2400" dirty="0" smtClean="0"/>
              <a:t>, а сторону </a:t>
            </a:r>
            <a:r>
              <a:rPr lang="en-US" sz="2400" dirty="0" smtClean="0"/>
              <a:t>BC </a:t>
            </a:r>
            <a:r>
              <a:rPr lang="uk-UA" sz="2400" dirty="0" smtClean="0"/>
              <a:t> в точці </a:t>
            </a:r>
            <a:r>
              <a:rPr lang="en-US" sz="2400" dirty="0" smtClean="0"/>
              <a:t>D</a:t>
            </a:r>
            <a:r>
              <a:rPr lang="uk-UA" sz="2400" dirty="0" smtClean="0"/>
              <a:t>.</a:t>
            </a:r>
          </a:p>
          <a:p>
            <a:pPr marL="0" indent="0">
              <a:buNone/>
            </a:pPr>
            <a:r>
              <a:rPr lang="uk-UA" sz="2400" dirty="0" smtClean="0"/>
              <a:t>                       Довести: </a:t>
            </a:r>
            <a:r>
              <a:rPr lang="en-US" sz="2400" dirty="0" smtClean="0"/>
              <a:t>ABC </a:t>
            </a:r>
            <a:r>
              <a:rPr lang="uk-UA" sz="2400" dirty="0" smtClean="0"/>
              <a:t>подібний</a:t>
            </a:r>
            <a:r>
              <a:rPr lang="en-US" sz="2400" dirty="0" smtClean="0"/>
              <a:t> </a:t>
            </a:r>
            <a:r>
              <a:rPr lang="uk-UA" sz="2400" dirty="0" smtClean="0"/>
              <a:t> </a:t>
            </a:r>
            <a:r>
              <a:rPr lang="en-US" sz="2400" dirty="0" smtClean="0"/>
              <a:t>EDC.</a:t>
            </a:r>
            <a:endParaRPr lang="ru-RU" sz="2400" dirty="0" smtClean="0"/>
          </a:p>
          <a:p>
            <a:pPr marL="0" indent="0" algn="ctr">
              <a:buNone/>
            </a:pPr>
            <a:r>
              <a:rPr lang="uk-UA" sz="2400" dirty="0" smtClean="0"/>
              <a:t> Доведення</a:t>
            </a:r>
            <a:r>
              <a:rPr lang="ru-RU" sz="2400" dirty="0" smtClean="0"/>
              <a:t>: </a:t>
            </a:r>
          </a:p>
          <a:p>
            <a:pPr marL="0" indent="0">
              <a:buNone/>
            </a:pPr>
            <a:r>
              <a:rPr lang="ru-RU" sz="2400" dirty="0" smtClean="0"/>
              <a:t>У </a:t>
            </a:r>
            <a:r>
              <a:rPr lang="en-US" sz="2400" dirty="0" smtClean="0"/>
              <a:t>  ABC</a:t>
            </a:r>
            <a:r>
              <a:rPr lang="ru-RU" sz="2400" dirty="0" smtClean="0"/>
              <a:t> та</a:t>
            </a:r>
            <a:r>
              <a:rPr lang="en-US" sz="2400" dirty="0" smtClean="0"/>
              <a:t> </a:t>
            </a:r>
            <a:r>
              <a:rPr lang="ru-RU" sz="2400" dirty="0" smtClean="0"/>
              <a:t> </a:t>
            </a:r>
            <a:r>
              <a:rPr lang="en-US" sz="2400" dirty="0" smtClean="0"/>
              <a:t> EDC </a:t>
            </a:r>
            <a:r>
              <a:rPr lang="uk-UA" sz="2400" dirty="0" smtClean="0"/>
              <a:t>є спільний кут при вершині С, </a:t>
            </a:r>
            <a:r>
              <a:rPr lang="uk-UA" sz="2400" dirty="0" smtClean="0">
                <a:sym typeface="Symbol"/>
              </a:rPr>
              <a:t></a:t>
            </a:r>
            <a:r>
              <a:rPr lang="uk-UA" sz="2400" dirty="0" smtClean="0"/>
              <a:t> А </a:t>
            </a:r>
            <a:r>
              <a:rPr lang="en-US" sz="2400" dirty="0" smtClean="0"/>
              <a:t>=</a:t>
            </a:r>
            <a:r>
              <a:rPr lang="uk-UA" sz="2400" dirty="0" smtClean="0"/>
              <a:t> </a:t>
            </a:r>
            <a:r>
              <a:rPr lang="uk-UA" sz="2400" dirty="0">
                <a:sym typeface="Symbol"/>
              </a:rPr>
              <a:t></a:t>
            </a:r>
            <a:r>
              <a:rPr lang="uk-UA" sz="2400" dirty="0" smtClean="0"/>
              <a:t> Е, як відповідні кути при паралельних прямих Е</a:t>
            </a:r>
            <a:r>
              <a:rPr lang="en-US" sz="2400" dirty="0" smtClean="0"/>
              <a:t>D</a:t>
            </a:r>
            <a:r>
              <a:rPr lang="ru-RU" sz="2400" dirty="0" smtClean="0"/>
              <a:t> та </a:t>
            </a:r>
            <a:r>
              <a:rPr lang="en-US" sz="2400" dirty="0" smtClean="0"/>
              <a:t>AB </a:t>
            </a:r>
            <a:r>
              <a:rPr lang="ru-RU" sz="2400" dirty="0" smtClean="0"/>
              <a:t>та </a:t>
            </a:r>
            <a:r>
              <a:rPr lang="uk-UA" sz="2400" dirty="0" smtClean="0"/>
              <a:t> січній </a:t>
            </a:r>
            <a:r>
              <a:rPr lang="en-US" sz="2400" dirty="0" smtClean="0"/>
              <a:t>A</a:t>
            </a:r>
            <a:r>
              <a:rPr lang="uk-UA" sz="2400" dirty="0" smtClean="0"/>
              <a:t>С. Таким чином,  </a:t>
            </a:r>
            <a:r>
              <a:rPr lang="ru-RU" sz="2400" dirty="0" smtClean="0"/>
              <a:t> А</a:t>
            </a:r>
            <a:r>
              <a:rPr lang="en-US" sz="2400" dirty="0" smtClean="0"/>
              <a:t>BC </a:t>
            </a:r>
            <a:r>
              <a:rPr lang="ru-RU" sz="2400" dirty="0" err="1" smtClean="0"/>
              <a:t>подібний</a:t>
            </a:r>
            <a:r>
              <a:rPr lang="ru-RU" sz="2400" dirty="0" smtClean="0"/>
              <a:t>   </a:t>
            </a:r>
            <a:r>
              <a:rPr lang="en-US" sz="2400" dirty="0" smtClean="0"/>
              <a:t>EDC </a:t>
            </a:r>
            <a:r>
              <a:rPr lang="ru-RU" sz="2400" dirty="0" smtClean="0"/>
              <a:t>за </a:t>
            </a:r>
            <a:r>
              <a:rPr lang="ru-RU" sz="2400" dirty="0" err="1" smtClean="0"/>
              <a:t>двома</a:t>
            </a:r>
            <a:r>
              <a:rPr lang="ru-RU" sz="2400" dirty="0" smtClean="0"/>
              <a:t> кутами</a:t>
            </a:r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r">
              <a:buNone/>
            </a:pPr>
            <a:endParaRPr lang="en-US" dirty="0" smtClean="0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843808" y="4787682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1828572" cy="1371429"/>
          </a:xfrm>
          <a:prstGeom prst="rect">
            <a:avLst/>
          </a:prstGeom>
        </p:spPr>
      </p:pic>
      <p:sp>
        <p:nvSpPr>
          <p:cNvPr id="15" name="Равнобедренный треугольник 14"/>
          <p:cNvSpPr/>
          <p:nvPr/>
        </p:nvSpPr>
        <p:spPr>
          <a:xfrm>
            <a:off x="4860032" y="4787682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755576" y="4005064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825500" y="4047259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30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Друга ознака подібності </a:t>
            </a:r>
            <a:br>
              <a:rPr lang="uk-UA" dirty="0" smtClean="0"/>
            </a:br>
            <a:r>
              <a:rPr lang="uk-UA" dirty="0" smtClean="0"/>
              <a:t>трикутників: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Якщо дві сторони одного трикутника пропорційні двом сторонам другого трикутника і кути, утворені цими сторонами, рівні, то такі трикутники подібні.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/>
              <a:t>ABC</a:t>
            </a:r>
            <a:r>
              <a:rPr lang="uk-UA" sz="2400" dirty="0"/>
              <a:t> подібний</a:t>
            </a:r>
            <a:r>
              <a:rPr lang="en-US" sz="2400" dirty="0"/>
              <a:t>  </a:t>
            </a:r>
            <a:r>
              <a:rPr lang="uk-UA" sz="2400" dirty="0"/>
              <a:t> </a:t>
            </a:r>
            <a:r>
              <a:rPr lang="en-US" sz="2400" dirty="0"/>
              <a:t>DEF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645024"/>
            <a:ext cx="7285715" cy="1723810"/>
          </a:xfrm>
          <a:prstGeom prst="rect">
            <a:avLst/>
          </a:prstGeom>
        </p:spPr>
      </p:pic>
      <p:sp>
        <p:nvSpPr>
          <p:cNvPr id="7" name="Равнобедренный треугольник 6"/>
          <p:cNvSpPr/>
          <p:nvPr/>
        </p:nvSpPr>
        <p:spPr>
          <a:xfrm>
            <a:off x="3201373" y="5567535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5159668" y="5567535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98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Задача на </a:t>
            </a:r>
            <a:r>
              <a:rPr lang="uk-UA" dirty="0" smtClean="0"/>
              <a:t>другу </a:t>
            </a:r>
            <a:r>
              <a:rPr lang="uk-UA" dirty="0"/>
              <a:t>ознаку подібності  трикутників: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Дано:</a:t>
            </a:r>
            <a:r>
              <a:rPr lang="en-US" sz="2000" dirty="0" smtClean="0"/>
              <a:t> </a:t>
            </a:r>
            <a:r>
              <a:rPr lang="uk-UA" sz="2000" dirty="0" smtClean="0"/>
              <a:t> </a:t>
            </a:r>
            <a:r>
              <a:rPr lang="en-US" sz="2000" dirty="0" smtClean="0"/>
              <a:t> ABC  </a:t>
            </a:r>
            <a:r>
              <a:rPr lang="ru-RU" sz="2000" dirty="0" smtClean="0"/>
              <a:t>та  </a:t>
            </a:r>
            <a:r>
              <a:rPr lang="en-US" sz="2000" dirty="0" smtClean="0"/>
              <a:t> DEF</a:t>
            </a:r>
            <a:r>
              <a:rPr lang="ru-RU" sz="2000" dirty="0" smtClean="0"/>
              <a:t>. </a:t>
            </a:r>
            <a:r>
              <a:rPr lang="uk-UA" sz="2000" dirty="0" smtClean="0"/>
              <a:t>Кути А та </a:t>
            </a:r>
            <a:r>
              <a:rPr lang="en-US" sz="2000" dirty="0" smtClean="0"/>
              <a:t>D </a:t>
            </a:r>
            <a:r>
              <a:rPr lang="uk-UA" sz="2000" dirty="0" smtClean="0"/>
              <a:t>рівні.</a:t>
            </a:r>
            <a:r>
              <a:rPr lang="en-US" sz="2000" dirty="0" smtClean="0"/>
              <a:t>BC= 4. AC:AB=2:1. P</a:t>
            </a:r>
            <a:r>
              <a:rPr lang="ru-RU" sz="2000" dirty="0"/>
              <a:t> </a:t>
            </a:r>
            <a:r>
              <a:rPr lang="en-US" sz="2000" dirty="0" smtClean="0"/>
              <a:t>  ABC=19. </a:t>
            </a:r>
          </a:p>
          <a:p>
            <a:pPr marL="0" indent="0">
              <a:buNone/>
            </a:pPr>
            <a:r>
              <a:rPr lang="en-US" sz="2000" dirty="0" smtClean="0"/>
              <a:t>            DE=10, DF=5</a:t>
            </a:r>
          </a:p>
          <a:p>
            <a:pPr marL="0" indent="0">
              <a:buNone/>
            </a:pPr>
            <a:r>
              <a:rPr lang="uk-UA" sz="2000" dirty="0" smtClean="0"/>
              <a:t>Довести:   </a:t>
            </a:r>
            <a:r>
              <a:rPr lang="en-US" sz="2000" dirty="0" smtClean="0"/>
              <a:t>ABC </a:t>
            </a:r>
            <a:r>
              <a:rPr lang="uk-UA" sz="2000" dirty="0" smtClean="0"/>
              <a:t>подібний </a:t>
            </a:r>
            <a:r>
              <a:rPr lang="en-US" sz="2000" dirty="0" smtClean="0"/>
              <a:t> </a:t>
            </a:r>
            <a:r>
              <a:rPr lang="uk-UA" sz="2000" dirty="0" smtClean="0"/>
              <a:t>  </a:t>
            </a:r>
            <a:r>
              <a:rPr lang="en-US" sz="2000" dirty="0" smtClean="0"/>
              <a:t>DEF</a:t>
            </a:r>
            <a:endParaRPr lang="uk-UA" sz="2000" dirty="0" smtClean="0"/>
          </a:p>
          <a:p>
            <a:pPr marL="0" indent="0" algn="ctr">
              <a:buNone/>
            </a:pPr>
            <a:r>
              <a:rPr lang="uk-UA" sz="2000" dirty="0" smtClean="0"/>
              <a:t>Доведення:</a:t>
            </a:r>
          </a:p>
          <a:p>
            <a:pPr marL="0" indent="0">
              <a:buNone/>
            </a:pPr>
            <a:r>
              <a:rPr lang="uk-UA" sz="2000" dirty="0" smtClean="0"/>
              <a:t>Нехай х</a:t>
            </a:r>
            <a:r>
              <a:rPr lang="en-US" sz="2000" dirty="0"/>
              <a:t>-</a:t>
            </a:r>
            <a:r>
              <a:rPr lang="uk-UA" sz="2000" dirty="0" smtClean="0"/>
              <a:t> коефіцієнт пропорційності. Тоді маємо так</a:t>
            </a:r>
            <a:r>
              <a:rPr lang="en-US" sz="2000" dirty="0"/>
              <a:t>e</a:t>
            </a:r>
            <a:r>
              <a:rPr lang="uk-UA" sz="2000" dirty="0" smtClean="0"/>
              <a:t> рівняння:</a:t>
            </a:r>
          </a:p>
          <a:p>
            <a:pPr marL="0" indent="0">
              <a:buNone/>
            </a:pPr>
            <a:r>
              <a:rPr lang="en-US" sz="2000" dirty="0" smtClean="0"/>
              <a:t>2</a:t>
            </a:r>
            <a:r>
              <a:rPr lang="uk-UA" sz="2000" dirty="0" err="1" smtClean="0"/>
              <a:t>х+х+</a:t>
            </a:r>
            <a:r>
              <a:rPr lang="en-US" sz="2000" dirty="0"/>
              <a:t>4</a:t>
            </a:r>
            <a:r>
              <a:rPr lang="uk-UA" sz="2000" dirty="0" smtClean="0"/>
              <a:t>=</a:t>
            </a:r>
            <a:r>
              <a:rPr lang="en-US" sz="2000" dirty="0" smtClean="0"/>
              <a:t>19</a:t>
            </a:r>
            <a:r>
              <a:rPr lang="uk-UA" sz="2000" dirty="0" smtClean="0"/>
              <a:t> =</a:t>
            </a:r>
            <a:r>
              <a:rPr lang="en-US" sz="2000" dirty="0" smtClean="0"/>
              <a:t>&gt;</a:t>
            </a:r>
            <a:r>
              <a:rPr lang="ru-RU" sz="2000" dirty="0" smtClean="0"/>
              <a:t> </a:t>
            </a:r>
            <a:r>
              <a:rPr lang="en-US" sz="2000" dirty="0" smtClean="0"/>
              <a:t>3x=15 =&gt; x=5 AC=10  AB=5</a:t>
            </a:r>
          </a:p>
          <a:p>
            <a:pPr marL="0" indent="0">
              <a:buNone/>
            </a:pPr>
            <a:r>
              <a:rPr lang="uk-UA" sz="2000" dirty="0" smtClean="0"/>
              <a:t>Відповідь:   </a:t>
            </a:r>
            <a:r>
              <a:rPr lang="en-US" sz="2000" dirty="0" smtClean="0"/>
              <a:t>ABC</a:t>
            </a:r>
            <a:r>
              <a:rPr lang="uk-UA" sz="2000" dirty="0" smtClean="0"/>
              <a:t> подібний    </a:t>
            </a:r>
            <a:r>
              <a:rPr lang="en-US" sz="2000" dirty="0" smtClean="0"/>
              <a:t>DEF</a:t>
            </a:r>
            <a:r>
              <a:rPr lang="uk-UA" sz="2000" dirty="0" smtClean="0"/>
              <a:t>  за двома сторонами та кутом між ними.</a:t>
            </a:r>
            <a:endParaRPr lang="en-US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218557" y="357301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169565" y="356898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77" y="1484784"/>
            <a:ext cx="6990477" cy="1742857"/>
          </a:xfrm>
          <a:prstGeom prst="rect">
            <a:avLst/>
          </a:prstGeom>
        </p:spPr>
      </p:pic>
      <p:sp>
        <p:nvSpPr>
          <p:cNvPr id="8" name="Равнобедренный треугольник 7"/>
          <p:cNvSpPr/>
          <p:nvPr/>
        </p:nvSpPr>
        <p:spPr>
          <a:xfrm>
            <a:off x="6629107" y="357301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3401244" y="576140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1547664" y="4331503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257228" y="4299845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1691680" y="5756994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60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Третя ознака подібності </a:t>
            </a:r>
            <a:br>
              <a:rPr lang="uk-UA" dirty="0" smtClean="0"/>
            </a:br>
            <a:r>
              <a:rPr lang="uk-UA" dirty="0" smtClean="0"/>
              <a:t>трикутників: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Якщо три сторони одного трикутника пропорційні трьом сторонам другого трикутника, то такі трикутники подібні.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ABC</a:t>
            </a:r>
            <a:r>
              <a:rPr lang="uk-UA" sz="2400" dirty="0" smtClean="0"/>
              <a:t> подібний</a:t>
            </a:r>
            <a:r>
              <a:rPr lang="en-US" sz="2400" dirty="0" smtClean="0"/>
              <a:t>   </a:t>
            </a:r>
            <a:r>
              <a:rPr lang="uk-UA" sz="2400" dirty="0" smtClean="0"/>
              <a:t> </a:t>
            </a:r>
            <a:r>
              <a:rPr lang="en-US" sz="2400" dirty="0"/>
              <a:t>DEF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284984"/>
            <a:ext cx="7085715" cy="1742857"/>
          </a:xfrm>
          <a:prstGeom prst="rect">
            <a:avLst/>
          </a:prstGeom>
        </p:spPr>
      </p:pic>
      <p:sp>
        <p:nvSpPr>
          <p:cNvPr id="6" name="Равнобедренный треугольник 5"/>
          <p:cNvSpPr/>
          <p:nvPr/>
        </p:nvSpPr>
        <p:spPr>
          <a:xfrm>
            <a:off x="3131840" y="5517232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200393" y="5507809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47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Задача на третю ознаку подібності</a:t>
            </a:r>
            <a:br>
              <a:rPr lang="uk-UA" dirty="0" smtClean="0"/>
            </a:br>
            <a:r>
              <a:rPr lang="uk-UA" dirty="0" smtClean="0"/>
              <a:t>трикутників: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2000" dirty="0" smtClean="0"/>
              <a:t>Дано:  </a:t>
            </a:r>
            <a:r>
              <a:rPr lang="en-US" sz="2000" dirty="0" smtClean="0"/>
              <a:t>ABC</a:t>
            </a:r>
            <a:r>
              <a:rPr lang="uk-UA" sz="2000" dirty="0" smtClean="0"/>
              <a:t> та </a:t>
            </a:r>
            <a:r>
              <a:rPr lang="en-US" sz="2000" dirty="0" smtClean="0"/>
              <a:t>  DEF. P   ABC=45. AC:AB:BC=7:3:5. DE=21, EF=9,  DF=15</a:t>
            </a:r>
          </a:p>
          <a:p>
            <a:pPr marL="0" indent="0">
              <a:buNone/>
            </a:pPr>
            <a:r>
              <a:rPr lang="uk-UA" sz="2000" dirty="0" smtClean="0"/>
              <a:t>Довести:   </a:t>
            </a:r>
            <a:r>
              <a:rPr lang="en-US" sz="2000" dirty="0" smtClean="0"/>
              <a:t> ABC </a:t>
            </a:r>
            <a:r>
              <a:rPr lang="ru-RU" sz="2000" dirty="0" smtClean="0"/>
              <a:t>по</a:t>
            </a:r>
            <a:r>
              <a:rPr lang="uk-UA" sz="2000" dirty="0" err="1" smtClean="0"/>
              <a:t>дібний</a:t>
            </a:r>
            <a:r>
              <a:rPr lang="uk-UA" sz="2000" dirty="0" smtClean="0"/>
              <a:t> </a:t>
            </a:r>
            <a:r>
              <a:rPr lang="en-US" sz="2000" dirty="0" smtClean="0"/>
              <a:t>    DEF</a:t>
            </a:r>
            <a:endParaRPr lang="ru-RU" sz="2000" dirty="0" smtClean="0"/>
          </a:p>
          <a:p>
            <a:pPr marL="0" indent="0" algn="ctr">
              <a:buNone/>
            </a:pPr>
            <a:r>
              <a:rPr lang="uk-UA" sz="2000" dirty="0" smtClean="0"/>
              <a:t>Доведення:</a:t>
            </a: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Нехай х</a:t>
            </a:r>
            <a:r>
              <a:rPr lang="en-US" sz="2000" dirty="0" smtClean="0"/>
              <a:t>-</a:t>
            </a:r>
            <a:r>
              <a:rPr lang="uk-UA" sz="2000" dirty="0"/>
              <a:t> </a:t>
            </a:r>
            <a:r>
              <a:rPr lang="uk-UA" sz="2000" dirty="0" smtClean="0"/>
              <a:t>коефіцієнт пропорційності. </a:t>
            </a:r>
            <a:r>
              <a:rPr lang="uk-UA" sz="2000" dirty="0"/>
              <a:t>Тоді маємо так</a:t>
            </a:r>
            <a:r>
              <a:rPr lang="en-US" sz="2000" dirty="0"/>
              <a:t>e</a:t>
            </a:r>
            <a:r>
              <a:rPr lang="uk-UA" sz="2000" dirty="0"/>
              <a:t> рівняння</a:t>
            </a:r>
            <a:r>
              <a:rPr lang="uk-UA" sz="2000" dirty="0" smtClean="0"/>
              <a:t>:</a:t>
            </a:r>
          </a:p>
          <a:p>
            <a:pPr marL="0" indent="0">
              <a:buNone/>
            </a:pPr>
            <a:r>
              <a:rPr lang="uk-UA" sz="2000" dirty="0" smtClean="0"/>
              <a:t>7х+3х+5х=45 =</a:t>
            </a:r>
            <a:r>
              <a:rPr lang="en-US" sz="2000" dirty="0" smtClean="0"/>
              <a:t>&gt; 15x=45 =&gt; x=3</a:t>
            </a:r>
          </a:p>
          <a:p>
            <a:pPr marL="0" indent="0">
              <a:buNone/>
            </a:pPr>
            <a:r>
              <a:rPr lang="en-US" sz="2000" dirty="0" smtClean="0"/>
              <a:t>AC=21, AB= 9. BC=15</a:t>
            </a:r>
          </a:p>
          <a:p>
            <a:pPr marL="0" indent="0">
              <a:buNone/>
            </a:pPr>
            <a:r>
              <a:rPr lang="uk-UA" sz="2000" dirty="0" smtClean="0"/>
              <a:t>Відповідь:  </a:t>
            </a:r>
            <a:r>
              <a:rPr lang="en-US" sz="2000" dirty="0" smtClean="0"/>
              <a:t>  ABC </a:t>
            </a:r>
            <a:r>
              <a:rPr lang="ru-RU" sz="2000" dirty="0" smtClean="0"/>
              <a:t>под</a:t>
            </a:r>
            <a:r>
              <a:rPr lang="uk-UA" sz="2000" dirty="0" err="1" smtClean="0"/>
              <a:t>ібний</a:t>
            </a:r>
            <a:r>
              <a:rPr lang="uk-UA" sz="2000" dirty="0" smtClean="0"/>
              <a:t>  </a:t>
            </a:r>
            <a:r>
              <a:rPr lang="en-US" sz="2000" dirty="0" smtClean="0"/>
              <a:t> DEF</a:t>
            </a:r>
            <a:r>
              <a:rPr lang="uk-UA" sz="2000" dirty="0" smtClean="0"/>
              <a:t> за трьома сторонами.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7247620" cy="1942857"/>
          </a:xfrm>
          <a:prstGeom prst="rect">
            <a:avLst/>
          </a:prstGeom>
        </p:spPr>
      </p:pic>
      <p:sp>
        <p:nvSpPr>
          <p:cNvPr id="5" name="Равнобедренный треугольник 4"/>
          <p:cNvSpPr/>
          <p:nvPr/>
        </p:nvSpPr>
        <p:spPr>
          <a:xfrm>
            <a:off x="1187624" y="3501008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000648" y="3463523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2843808" y="3463523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590006" y="3821604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3349418" y="3831801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1734022" y="5661248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419872" y="5661248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0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413</Words>
  <Application>Microsoft Office PowerPoint</Application>
  <PresentationFormat>Экран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Презентація з геометрії за темою:  «Подібність трикутників»  учня 8 Б класу Харківської СШ I-III ступенів №119 Пилипенка Павла    </vt:lpstr>
      <vt:lpstr>Які трикутники називають подібними?</vt:lpstr>
      <vt:lpstr>Задача на подібність  трикутників:</vt:lpstr>
      <vt:lpstr>Перша ознака подібності трикутників:</vt:lpstr>
      <vt:lpstr>Задача на першу ознаку подібності  трикутників:</vt:lpstr>
      <vt:lpstr>Друга ознака подібності  трикутників:</vt:lpstr>
      <vt:lpstr>Задача на другу ознаку подібності  трикутників:</vt:lpstr>
      <vt:lpstr>Третя ознака подібності  трикутників:</vt:lpstr>
      <vt:lpstr>Задача на третю ознаку подібності трикутників:</vt:lpstr>
      <vt:lpstr>Перша властивості подібних трикутників:</vt:lpstr>
      <vt:lpstr>Друга властивість подібних трикутників:</vt:lpstr>
      <vt:lpstr>Третя властивість подібних трикутників: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Подібність трикутників</dc:title>
  <dc:creator>Gerka</dc:creator>
  <cp:lastModifiedBy>Gerka</cp:lastModifiedBy>
  <cp:revision>70</cp:revision>
  <cp:lastPrinted>2013-04-07T17:38:43Z</cp:lastPrinted>
  <dcterms:created xsi:type="dcterms:W3CDTF">2013-04-07T14:40:30Z</dcterms:created>
  <dcterms:modified xsi:type="dcterms:W3CDTF">2013-04-14T15:54:08Z</dcterms:modified>
</cp:coreProperties>
</file>