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912" r:id="rId2"/>
  </p:sldMasterIdLst>
  <p:notesMasterIdLst>
    <p:notesMasterId r:id="rId17"/>
  </p:notesMasterIdLst>
  <p:handoutMasterIdLst>
    <p:handoutMasterId r:id="rId18"/>
  </p:handout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</p:sldIdLst>
  <p:sldSz cx="12188825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orient="horz" pos="384">
          <p15:clr>
            <a:srgbClr val="A4A3A4"/>
          </p15:clr>
        </p15:guide>
        <p15:guide id="3" orient="horz" pos="3792">
          <p15:clr>
            <a:srgbClr val="A4A3A4"/>
          </p15:clr>
        </p15:guide>
        <p15:guide id="4" pos="959">
          <p15:clr>
            <a:srgbClr val="A4A3A4"/>
          </p15:clr>
        </p15:guide>
        <p15:guide id="5" pos="6719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6E25E649-3F16-4E02-A733-19D2CDBF48F0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762" y="-108"/>
      </p:cViewPr>
      <p:guideLst>
        <p:guide orient="horz" pos="2160"/>
        <p:guide orient="horz" pos="384"/>
        <p:guide orient="horz" pos="3792"/>
        <p:guide pos="959"/>
        <p:guide pos="6719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howGuides="1">
      <p:cViewPr varScale="1">
        <p:scale>
          <a:sx n="84" d="100"/>
          <a:sy n="84" d="100"/>
        </p:scale>
        <p:origin x="1002" y="60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21" Type="http://schemas.openxmlformats.org/officeDocument/2006/relationships/theme" Target="theme/them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notesMaster" Target="notesMasters/notesMaster1.xml"/><Relationship Id="rId2" Type="http://schemas.openxmlformats.org/officeDocument/2006/relationships/slideMaster" Target="slideMasters/slideMaster1.xml"/><Relationship Id="rId16" Type="http://schemas.openxmlformats.org/officeDocument/2006/relationships/slide" Target="slides/slide14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EA74EB7-856E-45FD-83F0-5F7C6F3E4372}" type="datetimeFigureOut">
              <a:rPr lang="ru-RU"/>
              <a:pPr/>
              <a:t>23.04.2013</a:t>
            </a:fld>
            <a:endParaRPr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4886E15-F82A-4596-A46C-375C6D3981E1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xmlns="" val="86830810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61B0E40-8125-41F8-BB6C-139D8D531A4F}" type="datetimeFigureOut">
              <a:rPr lang="ru-RU"/>
              <a:pPr/>
              <a:t>23.04.2013</a:t>
            </a:fld>
            <a:endParaRPr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2588" y="685800"/>
            <a:ext cx="60928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/>
              <a:t>Образец текста</a:t>
            </a:r>
          </a:p>
          <a:p>
            <a:pPr lvl="1"/>
            <a:r>
              <a:rPr/>
              <a:t>Второй уровень</a:t>
            </a:r>
          </a:p>
          <a:p>
            <a:pPr lvl="2"/>
            <a:r>
              <a:rPr/>
              <a:t>Третий уровень</a:t>
            </a:r>
          </a:p>
          <a:p>
            <a:pPr lvl="3"/>
            <a:r>
              <a:rPr/>
              <a:t>Четвертый уровень</a:t>
            </a:r>
          </a:p>
          <a:p>
            <a:pPr lvl="4"/>
            <a:r>
              <a:rPr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F105DB2-FD3E-441D-8B7E-7AE83ECE27B3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xmlns="" val="28947205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le block"/>
          <p:cNvSpPr/>
          <p:nvPr/>
        </p:nvSpPr>
        <p:spPr>
          <a:xfrm>
            <a:off x="1141413" y="1600200"/>
            <a:ext cx="11047412" cy="32766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noProof="0" dirty="0"/>
          </a:p>
        </p:txBody>
      </p:sp>
      <p:grpSp>
        <p:nvGrpSpPr>
          <p:cNvPr id="7" name="top graphic"/>
          <p:cNvGrpSpPr/>
          <p:nvPr/>
        </p:nvGrpSpPr>
        <p:grpSpPr>
          <a:xfrm>
            <a:off x="1279" y="0"/>
            <a:ext cx="12188952" cy="429768"/>
            <a:chOff x="1279" y="0"/>
            <a:chExt cx="12188952" cy="429768"/>
          </a:xfrm>
        </p:grpSpPr>
        <p:sp>
          <p:nvSpPr>
            <p:cNvPr id="8" name="Прямоугольник 7"/>
            <p:cNvSpPr/>
            <p:nvPr/>
          </p:nvSpPr>
          <p:spPr>
            <a:xfrm>
              <a:off x="1279" y="0"/>
              <a:ext cx="12188952" cy="228600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noProof="0" dirty="0"/>
            </a:p>
          </p:txBody>
        </p:sp>
        <p:sp>
          <p:nvSpPr>
            <p:cNvPr id="9" name="Прямоугольник 8"/>
            <p:cNvSpPr/>
            <p:nvPr/>
          </p:nvSpPr>
          <p:spPr>
            <a:xfrm>
              <a:off x="1279" y="228600"/>
              <a:ext cx="12188952" cy="201168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noProof="0" dirty="0"/>
            </a:p>
          </p:txBody>
        </p:sp>
        <p:sp>
          <p:nvSpPr>
            <p:cNvPr id="10" name="Прямоугольник 9"/>
            <p:cNvSpPr/>
            <p:nvPr/>
          </p:nvSpPr>
          <p:spPr>
            <a:xfrm>
              <a:off x="1279" y="306324"/>
              <a:ext cx="12188952" cy="4572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noProof="0" dirty="0"/>
            </a:p>
          </p:txBody>
        </p:sp>
      </p:grpSp>
      <p:grpSp>
        <p:nvGrpSpPr>
          <p:cNvPr id="23" name="bottom graphic"/>
          <p:cNvGrpSpPr/>
          <p:nvPr/>
        </p:nvGrpSpPr>
        <p:grpSpPr>
          <a:xfrm>
            <a:off x="0" y="6080760"/>
            <a:ext cx="12190231" cy="777240"/>
            <a:chOff x="0" y="6080760"/>
            <a:chExt cx="12190231" cy="777240"/>
          </a:xfrm>
        </p:grpSpPr>
        <p:sp>
          <p:nvSpPr>
            <p:cNvPr id="13" name="Прямоугольник 12"/>
            <p:cNvSpPr/>
            <p:nvPr/>
          </p:nvSpPr>
          <p:spPr>
            <a:xfrm>
              <a:off x="0" y="6217920"/>
              <a:ext cx="12188825" cy="640080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003">
              <a:schemeClr val="dk2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noProof="0" dirty="0"/>
            </a:p>
          </p:txBody>
        </p:sp>
        <p:sp>
          <p:nvSpPr>
            <p:cNvPr id="14" name="Прямоугольник 13"/>
            <p:cNvSpPr/>
            <p:nvPr/>
          </p:nvSpPr>
          <p:spPr>
            <a:xfrm>
              <a:off x="1279" y="6080760"/>
              <a:ext cx="12188952" cy="97215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noProof="0" dirty="0"/>
            </a:p>
          </p:txBody>
        </p:sp>
        <p:sp>
          <p:nvSpPr>
            <p:cNvPr id="15" name="Прямоугольник 14"/>
            <p:cNvSpPr/>
            <p:nvPr/>
          </p:nvSpPr>
          <p:spPr>
            <a:xfrm>
              <a:off x="1279" y="6172200"/>
              <a:ext cx="12188952" cy="2743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noProof="0" dirty="0"/>
            </a:p>
          </p:txBody>
        </p:sp>
      </p:grp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2413" y="5029200"/>
            <a:ext cx="8229598" cy="838200"/>
          </a:xfrm>
        </p:spPr>
        <p:txBody>
          <a:bodyPr/>
          <a:lstStyle>
            <a:lvl1pPr marL="0" indent="0" algn="l">
              <a:lnSpc>
                <a:spcPct val="90000"/>
              </a:lnSpc>
              <a:spcBef>
                <a:spcPts val="0"/>
              </a:spcBef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noProof="0" smtClean="0"/>
              <a:t>Образец подзаголовка</a:t>
            </a:r>
            <a:endParaRPr lang="ru-RU" noProof="0" dirty="0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2414" y="1905000"/>
            <a:ext cx="9143998" cy="2667000"/>
          </a:xfrm>
        </p:spPr>
        <p:txBody>
          <a:bodyPr anchor="b">
            <a:normAutofit/>
          </a:bodyPr>
          <a:lstStyle>
            <a:lvl1pPr>
              <a:lnSpc>
                <a:spcPct val="80000"/>
              </a:lnSpc>
              <a:defRPr sz="6600">
                <a:solidFill>
                  <a:schemeClr val="bg1"/>
                </a:solidFill>
                <a:effectLst>
                  <a:outerShdw blurRad="88900" algn="ctr" rotWithShape="0">
                    <a:prstClr val="black">
                      <a:alpha val="35000"/>
                    </a:prstClr>
                  </a:outerShdw>
                </a:effectLst>
              </a:defRPr>
            </a:lvl1pPr>
          </a:lstStyle>
          <a:p>
            <a:r>
              <a:rPr lang="ru-RU" noProof="0" smtClean="0"/>
              <a:t>Образец заголовка</a:t>
            </a:r>
            <a:endParaRPr lang="ru-RU" noProof="0" dirty="0"/>
          </a:p>
        </p:txBody>
      </p:sp>
      <p:sp>
        <p:nvSpPr>
          <p:cNvPr id="20" name="Дата 1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ru-RU" noProof="0" smtClean="0"/>
              <a:pPr/>
              <a:t>23.04.2013</a:t>
            </a:fld>
            <a:endParaRPr lang="ru-RU" noProof="0" dirty="0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noProof="0" dirty="0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ru-RU" noProof="0" smtClean="0"/>
              <a:pPr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xmlns="" val="189493592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noProof="0" smtClean="0"/>
              <a:t>Образец заголовка</a:t>
            </a:r>
            <a:endParaRPr lang="ru-RU" noProof="0" dirty="0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ru-RU" noProof="0" smtClean="0"/>
              <a:pPr/>
              <a:t>23.04.2013</a:t>
            </a:fld>
            <a:endParaRPr lang="ru-RU" noProof="0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noProof="0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ru-RU" noProof="0" smtClean="0"/>
              <a:pPr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xmlns="" val="347782858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9494507" y="609600"/>
            <a:ext cx="1143001" cy="5410200"/>
          </a:xfrm>
        </p:spPr>
        <p:txBody>
          <a:bodyPr vert="eaVert"/>
          <a:lstStyle/>
          <a:p>
            <a:r>
              <a:rPr lang="ru-RU" noProof="0" smtClean="0"/>
              <a:t>Образец заголовка</a:t>
            </a:r>
            <a:endParaRPr lang="ru-RU" noProof="0" dirty="0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522413" y="609600"/>
            <a:ext cx="7696198" cy="5410200"/>
          </a:xfrm>
        </p:spPr>
        <p:txBody>
          <a:bodyPr vert="eaVert"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ru-RU" noProof="0" smtClean="0"/>
              <a:pPr/>
              <a:t>23.04.2013</a:t>
            </a:fld>
            <a:endParaRPr lang="ru-RU" noProof="0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noProof="0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ru-RU" noProof="0" smtClean="0"/>
              <a:pPr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xmlns="" val="104032648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 algn="l">
              <a:defRPr sz="3200"/>
            </a:lvl1pPr>
          </a:lstStyle>
          <a:p>
            <a:r>
              <a:rPr lang="ru-RU" noProof="0" smtClean="0"/>
              <a:t>Образец заголовка</a:t>
            </a:r>
            <a:endParaRPr lang="ru-RU" noProof="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ru-RU" noProof="0" smtClean="0"/>
              <a:pPr/>
              <a:t>23.04.2013</a:t>
            </a:fld>
            <a:endParaRPr lang="ru-RU" noProof="0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noProof="0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ru-RU" noProof="0" smtClean="0"/>
              <a:pPr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xmlns="" val="50647579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22413" y="1905000"/>
            <a:ext cx="9144000" cy="2667000"/>
          </a:xfrm>
        </p:spPr>
        <p:txBody>
          <a:bodyPr anchor="b">
            <a:normAutofit/>
          </a:bodyPr>
          <a:lstStyle>
            <a:lvl1pPr algn="l">
              <a:defRPr sz="5400" b="0" cap="none" baseline="0"/>
            </a:lvl1pPr>
          </a:lstStyle>
          <a:p>
            <a:r>
              <a:rPr lang="ru-RU" noProof="0" smtClean="0"/>
              <a:t>Образец заголовка</a:t>
            </a:r>
            <a:endParaRPr lang="ru-RU" noProof="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522413" y="4876800"/>
            <a:ext cx="8229598" cy="1143000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noProof="0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8E36636D-D922-432D-A958-524484B5923D}" type="datetimeFigureOut">
              <a:rPr lang="ru-RU" noProof="0" smtClean="0"/>
              <a:pPr/>
              <a:t>23.04.2013</a:t>
            </a:fld>
            <a:endParaRPr lang="ru-RU" noProof="0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ru-RU" noProof="0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F28FB93-0A08-4E7D-8E63-9EFA29F1E093}" type="slidenum">
              <a:rPr lang="ru-RU" noProof="0" smtClean="0"/>
              <a:pPr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xmlns="" val="55872924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noProof="0" smtClean="0"/>
              <a:t>Образец заголовка</a:t>
            </a:r>
            <a:endParaRPr lang="ru-RU" noProof="0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522413" y="1904999"/>
            <a:ext cx="4435564" cy="4088921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230849" y="1904999"/>
            <a:ext cx="4435564" cy="4088921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 baseline="0"/>
            </a:lvl8pPr>
            <a:lvl9pPr>
              <a:defRPr sz="1600" baseline="0"/>
            </a:lvl9pPr>
          </a:lstStyle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ru-RU" noProof="0" smtClean="0"/>
              <a:pPr/>
              <a:t>23.04.2013</a:t>
            </a:fld>
            <a:endParaRPr lang="ru-RU" noProof="0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noProof="0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ru-RU" noProof="0" smtClean="0"/>
              <a:pPr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xmlns="" val="123606783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noProof="0" smtClean="0"/>
              <a:t>Образец заголовка</a:t>
            </a:r>
            <a:endParaRPr lang="ru-RU" noProof="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522413" y="1828800"/>
            <a:ext cx="4419599" cy="685801"/>
          </a:xfrm>
        </p:spPr>
        <p:txBody>
          <a:bodyPr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noProof="0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1522413" y="2590801"/>
            <a:ext cx="4419599" cy="34290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246814" y="1828800"/>
            <a:ext cx="4419599" cy="685801"/>
          </a:xfrm>
        </p:spPr>
        <p:txBody>
          <a:bodyPr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noProof="0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246814" y="2590801"/>
            <a:ext cx="4419599" cy="34290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ru-RU" noProof="0" smtClean="0"/>
              <a:pPr/>
              <a:t>23.04.2013</a:t>
            </a:fld>
            <a:endParaRPr lang="ru-RU" noProof="0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noProof="0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ru-RU" noProof="0" smtClean="0"/>
              <a:pPr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xmlns="" val="143676235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noProof="0" smtClean="0"/>
              <a:t>Образец заголовка</a:t>
            </a:r>
            <a:endParaRPr lang="ru-RU" noProof="0" dirty="0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ru-RU" noProof="0" smtClean="0"/>
              <a:pPr/>
              <a:t>23.04.2013</a:t>
            </a:fld>
            <a:endParaRPr lang="ru-RU" noProof="0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noProof="0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ru-RU" noProof="0" smtClean="0"/>
              <a:pPr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xmlns="" val="302319903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bottom graphic"/>
          <p:cNvGrpSpPr/>
          <p:nvPr/>
        </p:nvGrpSpPr>
        <p:grpSpPr>
          <a:xfrm>
            <a:off x="0" y="6309360"/>
            <a:ext cx="12190231" cy="548640"/>
            <a:chOff x="0" y="6309360"/>
            <a:chExt cx="12190231" cy="548640"/>
          </a:xfrm>
        </p:grpSpPr>
        <p:sp>
          <p:nvSpPr>
            <p:cNvPr id="7" name="Прямоугольник 6"/>
            <p:cNvSpPr/>
            <p:nvPr/>
          </p:nvSpPr>
          <p:spPr>
            <a:xfrm>
              <a:off x="0" y="6400800"/>
              <a:ext cx="12188825" cy="457200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003">
              <a:schemeClr val="dk2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noProof="0" dirty="0"/>
            </a:p>
          </p:txBody>
        </p:sp>
        <p:sp>
          <p:nvSpPr>
            <p:cNvPr id="8" name="Прямоугольник 7"/>
            <p:cNvSpPr/>
            <p:nvPr/>
          </p:nvSpPr>
          <p:spPr>
            <a:xfrm>
              <a:off x="1279" y="6309360"/>
              <a:ext cx="12188952" cy="97215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noProof="0" dirty="0"/>
            </a:p>
          </p:txBody>
        </p:sp>
        <p:sp>
          <p:nvSpPr>
            <p:cNvPr id="9" name="Прямоугольник 8"/>
            <p:cNvSpPr/>
            <p:nvPr/>
          </p:nvSpPr>
          <p:spPr>
            <a:xfrm>
              <a:off x="1279" y="6379143"/>
              <a:ext cx="12188952" cy="2743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noProof="0" dirty="0"/>
            </a:p>
          </p:txBody>
        </p:sp>
      </p:grp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ru-RU" noProof="0" smtClean="0"/>
              <a:pPr/>
              <a:t>23.04.2013</a:t>
            </a:fld>
            <a:endParaRPr lang="ru-RU" noProof="0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noProof="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ru-RU" noProof="0" smtClean="0"/>
              <a:pPr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xmlns="" val="70961128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ame"/>
          <p:cNvSpPr/>
          <p:nvPr/>
        </p:nvSpPr>
        <p:spPr>
          <a:xfrm>
            <a:off x="1217610" y="1019175"/>
            <a:ext cx="6126480" cy="4572000"/>
          </a:xfrm>
          <a:prstGeom prst="rect">
            <a:avLst/>
          </a:prstGeom>
          <a:noFill/>
          <a:ln w="101600">
            <a:solidFill>
              <a:schemeClr val="accent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noProof="0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923214" y="1371600"/>
            <a:ext cx="3124200" cy="2057400"/>
          </a:xfrm>
        </p:spPr>
        <p:txBody>
          <a:bodyPr anchor="b">
            <a:normAutofit/>
          </a:bodyPr>
          <a:lstStyle>
            <a:lvl1pPr algn="l">
              <a:defRPr sz="3200" b="1"/>
            </a:lvl1pPr>
          </a:lstStyle>
          <a:p>
            <a:r>
              <a:rPr lang="ru-RU" noProof="0" smtClean="0"/>
              <a:t>Образец заголовка</a:t>
            </a:r>
            <a:endParaRPr lang="ru-RU" noProof="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91930" y="1293495"/>
            <a:ext cx="5577840" cy="402336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7923214" y="3536829"/>
            <a:ext cx="3124200" cy="1797169"/>
          </a:xfrm>
        </p:spPr>
        <p:txBody>
          <a:bodyPr>
            <a:normAutofit/>
          </a:bodyPr>
          <a:lstStyle>
            <a:lvl1pPr marL="0" indent="0">
              <a:spcBef>
                <a:spcPts val="8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noProof="0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ru-RU" noProof="0" smtClean="0"/>
              <a:pPr/>
              <a:t>23.04.2013</a:t>
            </a:fld>
            <a:endParaRPr lang="ru-RU" noProof="0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noProof="0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ru-RU" noProof="0" smtClean="0"/>
              <a:pPr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xmlns="" val="193386634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ame"/>
          <p:cNvSpPr/>
          <p:nvPr/>
        </p:nvSpPr>
        <p:spPr>
          <a:xfrm>
            <a:off x="1217610" y="1019175"/>
            <a:ext cx="6126480" cy="4572000"/>
          </a:xfrm>
          <a:prstGeom prst="rect">
            <a:avLst/>
          </a:prstGeom>
          <a:noFill/>
          <a:ln w="101600">
            <a:solidFill>
              <a:schemeClr val="accent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noProof="0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923214" y="1371600"/>
            <a:ext cx="3124200" cy="2057400"/>
          </a:xfrm>
        </p:spPr>
        <p:txBody>
          <a:bodyPr anchor="b">
            <a:normAutofit/>
          </a:bodyPr>
          <a:lstStyle>
            <a:lvl1pPr algn="l">
              <a:defRPr sz="3200" b="0"/>
            </a:lvl1pPr>
          </a:lstStyle>
          <a:p>
            <a:r>
              <a:rPr lang="ru-RU" noProof="0" smtClean="0"/>
              <a:t>Образец заголовка</a:t>
            </a:r>
            <a:endParaRPr lang="ru-RU" noProof="0" dirty="0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400490" y="1202055"/>
            <a:ext cx="5760720" cy="4206240"/>
          </a:xfrm>
          <a:solidFill>
            <a:schemeClr val="bg1">
              <a:lumMod val="95000"/>
            </a:schemeClr>
          </a:solidFill>
        </p:spPr>
        <p:txBody>
          <a:bodyPr tIns="914400">
            <a:normAutofit/>
          </a:bodyPr>
          <a:lstStyle>
            <a:lvl1pPr marL="0" indent="0" algn="ctr">
              <a:spcBef>
                <a:spcPts val="0"/>
              </a:spcBef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noProof="0" smtClean="0"/>
              <a:t>Вставка рисунка</a:t>
            </a:r>
            <a:endParaRPr lang="ru-RU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7923214" y="3536829"/>
            <a:ext cx="3124200" cy="1797171"/>
          </a:xfrm>
        </p:spPr>
        <p:txBody>
          <a:bodyPr>
            <a:normAutofit/>
          </a:bodyPr>
          <a:lstStyle>
            <a:lvl1pPr marL="0" indent="0">
              <a:spcBef>
                <a:spcPts val="8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noProof="0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ru-RU" noProof="0" smtClean="0"/>
              <a:pPr/>
              <a:t>23.04.2013</a:t>
            </a:fld>
            <a:endParaRPr lang="ru-RU" noProof="0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noProof="0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ru-RU" noProof="0" smtClean="0"/>
              <a:pPr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xmlns="" val="189684222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bottom graphic"/>
          <p:cNvGrpSpPr/>
          <p:nvPr/>
        </p:nvGrpSpPr>
        <p:grpSpPr>
          <a:xfrm>
            <a:off x="0" y="6309360"/>
            <a:ext cx="12190231" cy="548640"/>
            <a:chOff x="0" y="6309360"/>
            <a:chExt cx="12190231" cy="548640"/>
          </a:xfrm>
        </p:grpSpPr>
        <p:sp>
          <p:nvSpPr>
            <p:cNvPr id="7" name="Прямоугольник 6"/>
            <p:cNvSpPr/>
            <p:nvPr/>
          </p:nvSpPr>
          <p:spPr>
            <a:xfrm>
              <a:off x="0" y="6400800"/>
              <a:ext cx="12188825" cy="457200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003">
              <a:schemeClr val="dk2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noProof="0" dirty="0"/>
            </a:p>
          </p:txBody>
        </p:sp>
        <p:sp>
          <p:nvSpPr>
            <p:cNvPr id="8" name="Прямоугольник 7"/>
            <p:cNvSpPr/>
            <p:nvPr/>
          </p:nvSpPr>
          <p:spPr>
            <a:xfrm>
              <a:off x="1279" y="6309360"/>
              <a:ext cx="12188952" cy="97215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noProof="0" dirty="0"/>
            </a:p>
          </p:txBody>
        </p:sp>
        <p:sp>
          <p:nvSpPr>
            <p:cNvPr id="9" name="Прямоугольник 8"/>
            <p:cNvSpPr/>
            <p:nvPr/>
          </p:nvSpPr>
          <p:spPr>
            <a:xfrm>
              <a:off x="1279" y="6379143"/>
              <a:ext cx="12188952" cy="2743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noProof="0" dirty="0"/>
            </a:p>
          </p:txBody>
        </p:sp>
      </p:grpSp>
      <p:grpSp>
        <p:nvGrpSpPr>
          <p:cNvPr id="10" name="top graphic"/>
          <p:cNvGrpSpPr/>
          <p:nvPr/>
        </p:nvGrpSpPr>
        <p:grpSpPr>
          <a:xfrm>
            <a:off x="1279" y="0"/>
            <a:ext cx="12188952" cy="320040"/>
            <a:chOff x="1279" y="0"/>
            <a:chExt cx="12188952" cy="320040"/>
          </a:xfrm>
        </p:grpSpPr>
        <p:sp>
          <p:nvSpPr>
            <p:cNvPr id="11" name="Прямоугольник 10"/>
            <p:cNvSpPr/>
            <p:nvPr/>
          </p:nvSpPr>
          <p:spPr>
            <a:xfrm>
              <a:off x="1279" y="0"/>
              <a:ext cx="12188952" cy="170234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noProof="0" dirty="0"/>
            </a:p>
          </p:txBody>
        </p:sp>
        <p:sp>
          <p:nvSpPr>
            <p:cNvPr id="12" name="Прямоугольник 11"/>
            <p:cNvSpPr/>
            <p:nvPr/>
          </p:nvSpPr>
          <p:spPr>
            <a:xfrm>
              <a:off x="1279" y="170234"/>
              <a:ext cx="12188952" cy="149806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noProof="0" dirty="0"/>
            </a:p>
          </p:txBody>
        </p:sp>
        <p:sp>
          <p:nvSpPr>
            <p:cNvPr id="13" name="Прямоугольник 12"/>
            <p:cNvSpPr/>
            <p:nvPr/>
          </p:nvSpPr>
          <p:spPr>
            <a:xfrm>
              <a:off x="1279" y="231421"/>
              <a:ext cx="12188952" cy="2743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noProof="0" dirty="0"/>
            </a:p>
          </p:txBody>
        </p:sp>
      </p:grp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22876" y="609600"/>
            <a:ext cx="9143538" cy="10668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 noProof="0" dirty="0" smtClean="0"/>
              <a:t>Образец заголовка</a:t>
            </a:r>
            <a:endParaRPr lang="ru-RU" noProof="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522876" y="1905000"/>
            <a:ext cx="9143538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dirty="0" smtClean="0"/>
              <a:t>Образец текста</a:t>
            </a:r>
          </a:p>
          <a:p>
            <a:pPr lvl="1"/>
            <a:r>
              <a:rPr lang="ru-RU" noProof="0" dirty="0" smtClean="0"/>
              <a:t>Второй уровень</a:t>
            </a:r>
          </a:p>
          <a:p>
            <a:pPr lvl="2"/>
            <a:r>
              <a:rPr lang="ru-RU" noProof="0" dirty="0" smtClean="0"/>
              <a:t>Третий уровень</a:t>
            </a:r>
          </a:p>
          <a:p>
            <a:pPr lvl="3"/>
            <a:r>
              <a:rPr lang="ru-RU" noProof="0" dirty="0" smtClean="0"/>
              <a:t>Четвертый уровень</a:t>
            </a:r>
          </a:p>
          <a:p>
            <a:pPr lvl="4"/>
            <a:r>
              <a:rPr lang="ru-RU" noProof="0" dirty="0" smtClean="0"/>
              <a:t>Пятый уровень</a:t>
            </a:r>
            <a:endParaRPr lang="ru-RU" noProof="0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7994363" y="6516865"/>
            <a:ext cx="1327622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bg1"/>
                </a:solidFill>
              </a:defRPr>
            </a:lvl1pPr>
          </a:lstStyle>
          <a:p>
            <a:fld id="{8E36636D-D922-432D-A958-524484B5923D}" type="datetimeFigureOut">
              <a:rPr lang="ru-RU" noProof="0" smtClean="0"/>
              <a:pPr/>
              <a:t>23.04.2013</a:t>
            </a:fld>
            <a:endParaRPr lang="ru-RU" noProof="0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1507498" y="6516865"/>
            <a:ext cx="6062145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cap="all" baseline="0">
                <a:solidFill>
                  <a:schemeClr val="bg1"/>
                </a:solidFill>
              </a:defRPr>
            </a:lvl1pPr>
          </a:lstStyle>
          <a:p>
            <a:endParaRPr lang="ru-RU" noProof="0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9730094" y="6516865"/>
            <a:ext cx="936319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bg1"/>
                </a:solidFill>
              </a:defRPr>
            </a:lvl1pPr>
          </a:lstStyle>
          <a:p>
            <a:fld id="{DF28FB93-0A08-4E7D-8E63-9EFA29F1E093}" type="slidenum">
              <a:rPr lang="ru-RU" noProof="0" smtClean="0"/>
              <a:pPr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xmlns="" val="22088451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13" r:id="rId1"/>
    <p:sldLayoutId id="2147483914" r:id="rId2"/>
    <p:sldLayoutId id="2147483915" r:id="rId3"/>
    <p:sldLayoutId id="2147483916" r:id="rId4"/>
    <p:sldLayoutId id="2147483917" r:id="rId5"/>
    <p:sldLayoutId id="2147483918" r:id="rId6"/>
    <p:sldLayoutId id="2147483919" r:id="rId7"/>
    <p:sldLayoutId id="2147483920" r:id="rId8"/>
    <p:sldLayoutId id="2147483921" r:id="rId9"/>
    <p:sldLayoutId id="2147483922" r:id="rId10"/>
    <p:sldLayoutId id="2147483923" r:id="rId11"/>
  </p:sldLayoutIdLst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74320" indent="-274320" algn="l" defTabSz="914400" rtl="0" eaLnBrk="1" latinLnBrk="0" hangingPunct="1">
        <a:lnSpc>
          <a:spcPct val="90000"/>
        </a:lnSpc>
        <a:spcBef>
          <a:spcPts val="1800"/>
        </a:spcBef>
        <a:buClr>
          <a:schemeClr val="tx1"/>
        </a:buClr>
        <a:buSzPct val="80000"/>
        <a:buFont typeface="Wingdings" pitchFamily="2" charset="2"/>
        <a:buChar char="§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defTabSz="914400" rtl="0" eaLnBrk="1" latinLnBrk="0" hangingPunct="1">
        <a:lnSpc>
          <a:spcPct val="90000"/>
        </a:lnSpc>
        <a:spcBef>
          <a:spcPts val="1000"/>
        </a:spcBef>
        <a:buClr>
          <a:schemeClr val="tx1"/>
        </a:buClr>
        <a:buSzPct val="100000"/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defTabSz="914400" rtl="0" eaLnBrk="1" latinLnBrk="0" hangingPunct="1">
        <a:lnSpc>
          <a:spcPct val="90000"/>
        </a:lnSpc>
        <a:spcBef>
          <a:spcPts val="800"/>
        </a:spcBef>
        <a:buClr>
          <a:schemeClr val="tx1"/>
        </a:buClr>
        <a:buSzPct val="80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defTabSz="914400" rtl="0" eaLnBrk="1" latinLnBrk="0" hangingPunct="1">
        <a:lnSpc>
          <a:spcPct val="90000"/>
        </a:lnSpc>
        <a:spcBef>
          <a:spcPts val="800"/>
        </a:spcBef>
        <a:buClr>
          <a:schemeClr val="tx1"/>
        </a:buClr>
        <a:buSzPct val="100000"/>
        <a:buFont typeface="Arial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lnSpc>
          <a:spcPct val="90000"/>
        </a:lnSpc>
        <a:spcBef>
          <a:spcPts val="800"/>
        </a:spcBef>
        <a:buClr>
          <a:schemeClr val="tx1"/>
        </a:buClr>
        <a:buSzPct val="80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554480" indent="-228600" algn="l" defTabSz="914400" rtl="0" eaLnBrk="1" latinLnBrk="0" hangingPunct="1">
        <a:lnSpc>
          <a:spcPct val="90000"/>
        </a:lnSpc>
        <a:spcBef>
          <a:spcPts val="800"/>
        </a:spcBef>
        <a:buClr>
          <a:schemeClr val="tx1"/>
        </a:buClr>
        <a:buSzPct val="100000"/>
        <a:buFont typeface="Arial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783080" indent="-228600" algn="l" defTabSz="914400" rtl="0" eaLnBrk="1" latinLnBrk="0" hangingPunct="1">
        <a:lnSpc>
          <a:spcPct val="90000"/>
        </a:lnSpc>
        <a:spcBef>
          <a:spcPts val="800"/>
        </a:spcBef>
        <a:buClr>
          <a:schemeClr val="tx1"/>
        </a:buClr>
        <a:buSzPct val="80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228600" algn="l" defTabSz="914400" rtl="0" eaLnBrk="1" latinLnBrk="0" hangingPunct="1">
        <a:lnSpc>
          <a:spcPct val="90000"/>
        </a:lnSpc>
        <a:spcBef>
          <a:spcPts val="800"/>
        </a:spcBef>
        <a:buClr>
          <a:schemeClr val="tx1"/>
        </a:buClr>
        <a:buSzPct val="100000"/>
        <a:buFont typeface="Arial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40280" indent="-228600" algn="l" defTabSz="914400" rtl="0" eaLnBrk="1" latinLnBrk="0" hangingPunct="1">
        <a:lnSpc>
          <a:spcPct val="90000"/>
        </a:lnSpc>
        <a:spcBef>
          <a:spcPts val="800"/>
        </a:spcBef>
        <a:buClr>
          <a:schemeClr val="tx1"/>
        </a:buClr>
        <a:buSzPct val="80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marL="0" indent="0" algn="l">
              <a:lnSpc>
                <a:spcPct val="90000"/>
              </a:lnSpc>
              <a:spcBef>
                <a:spcPts val="0"/>
              </a:spcBef>
              <a:buNone/>
            </a:pPr>
            <a:r>
              <a:rPr lang="ru-RU" b="1" i="0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Мотильова</a:t>
            </a:r>
            <a:r>
              <a:rPr lang="ru-RU" b="1" i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 А. 11-А</a:t>
            </a:r>
            <a:endParaRPr lang="ru-RU" b="1" i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Monotype Corsiva" pitchFamily="66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093752" y="1928802"/>
            <a:ext cx="10666411" cy="2738446"/>
          </a:xfrm>
        </p:spPr>
        <p:txBody>
          <a:bodyPr>
            <a:normAutofit/>
          </a:bodyPr>
          <a:lstStyle/>
          <a:p>
            <a:pPr algn="l" defTabSz="914400">
              <a:lnSpc>
                <a:spcPct val="80000"/>
              </a:lnSpc>
              <a:spcBef>
                <a:spcPts val="0"/>
              </a:spcBef>
              <a:buNone/>
            </a:pPr>
            <a:r>
              <a:rPr lang="ru-RU" sz="8000" b="1" dirty="0" err="1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Monotype Corsiva" pitchFamily="66" charset="0"/>
              </a:rPr>
              <a:t>Ознаки</a:t>
            </a:r>
            <a:r>
              <a:rPr lang="uk-UA" sz="80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Monotype Corsiva" pitchFamily="66" charset="0"/>
              </a:rPr>
              <a:t> рівності трикутників.</a:t>
            </a:r>
            <a:endParaRPr lang="ru-RU" sz="8000" b="1" i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  <a:latin typeface="Monotype Corsiva" pitchFamily="66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-1" y="0"/>
            <a:ext cx="12188825" cy="62150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Monotype Corsiva" pitchFamily="66" charset="0"/>
              </a:rPr>
              <a:t>Теорема 1 (перша </a:t>
            </a:r>
            <a:r>
              <a:rPr lang="ru-RU" sz="2800" b="1" dirty="0" err="1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Monotype Corsiva" pitchFamily="66" charset="0"/>
              </a:rPr>
              <a:t>ознака</a:t>
            </a:r>
            <a:r>
              <a:rPr lang="ru-RU" sz="28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Monotype Corsiva" pitchFamily="66" charset="0"/>
              </a:rPr>
              <a:t> </a:t>
            </a:r>
            <a:r>
              <a:rPr lang="ru-RU" sz="2800" b="1" dirty="0" err="1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Monotype Corsiva" pitchFamily="66" charset="0"/>
              </a:rPr>
              <a:t>рівності</a:t>
            </a:r>
            <a:r>
              <a:rPr lang="ru-RU" sz="28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Monotype Corsiva" pitchFamily="66" charset="0"/>
              </a:rPr>
              <a:t> </a:t>
            </a:r>
            <a:r>
              <a:rPr lang="ru-RU" sz="2800" b="1" dirty="0" err="1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Monotype Corsiva" pitchFamily="66" charset="0"/>
              </a:rPr>
              <a:t>трикутників</a:t>
            </a:r>
            <a:r>
              <a:rPr lang="ru-RU" sz="28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Monotype Corsiva" pitchFamily="66" charset="0"/>
              </a:rPr>
              <a:t>).</a:t>
            </a:r>
          </a:p>
          <a:p>
            <a:pPr algn="ctr"/>
            <a:r>
              <a:rPr lang="ru-RU" sz="2800" b="1" dirty="0" err="1" smtClean="0">
                <a:latin typeface="Monotype Corsiva" pitchFamily="66" charset="0"/>
              </a:rPr>
              <a:t>Якщо</a:t>
            </a:r>
            <a:r>
              <a:rPr lang="ru-RU" sz="2800" b="1" dirty="0" smtClean="0">
                <a:latin typeface="Monotype Corsiva" pitchFamily="66" charset="0"/>
              </a:rPr>
              <a:t> </a:t>
            </a:r>
            <a:r>
              <a:rPr lang="ru-RU" sz="2800" b="1" dirty="0" err="1" smtClean="0">
                <a:latin typeface="Monotype Corsiva" pitchFamily="66" charset="0"/>
              </a:rPr>
              <a:t>дві</a:t>
            </a:r>
            <a:r>
              <a:rPr lang="ru-RU" sz="2800" b="1" dirty="0" smtClean="0">
                <a:latin typeface="Monotype Corsiva" pitchFamily="66" charset="0"/>
              </a:rPr>
              <a:t> </a:t>
            </a:r>
            <a:r>
              <a:rPr lang="ru-RU" sz="2800" b="1" dirty="0" err="1" smtClean="0">
                <a:latin typeface="Monotype Corsiva" pitchFamily="66" charset="0"/>
              </a:rPr>
              <a:t>сторони</a:t>
            </a:r>
            <a:r>
              <a:rPr lang="ru-RU" sz="2800" b="1" dirty="0" smtClean="0">
                <a:latin typeface="Monotype Corsiva" pitchFamily="66" charset="0"/>
              </a:rPr>
              <a:t> </a:t>
            </a:r>
            <a:r>
              <a:rPr lang="ru-RU" sz="2800" b="1" dirty="0" err="1" smtClean="0">
                <a:latin typeface="Monotype Corsiva" pitchFamily="66" charset="0"/>
              </a:rPr>
              <a:t>і</a:t>
            </a:r>
            <a:r>
              <a:rPr lang="ru-RU" sz="2800" b="1" dirty="0" smtClean="0">
                <a:latin typeface="Monotype Corsiva" pitchFamily="66" charset="0"/>
              </a:rPr>
              <a:t> кут </a:t>
            </a:r>
            <a:r>
              <a:rPr lang="ru-RU" sz="2800" b="1" dirty="0" err="1" smtClean="0">
                <a:latin typeface="Monotype Corsiva" pitchFamily="66" charset="0"/>
              </a:rPr>
              <a:t>між</a:t>
            </a:r>
            <a:r>
              <a:rPr lang="ru-RU" sz="2800" b="1" dirty="0" smtClean="0">
                <a:latin typeface="Monotype Corsiva" pitchFamily="66" charset="0"/>
              </a:rPr>
              <a:t> ними одного </a:t>
            </a:r>
            <a:r>
              <a:rPr lang="ru-RU" sz="2800" b="1" dirty="0" err="1" smtClean="0">
                <a:latin typeface="Monotype Corsiva" pitchFamily="66" charset="0"/>
              </a:rPr>
              <a:t>трикутника</a:t>
            </a:r>
            <a:r>
              <a:rPr lang="ru-RU" sz="2800" b="1" dirty="0" smtClean="0">
                <a:latin typeface="Monotype Corsiva" pitchFamily="66" charset="0"/>
              </a:rPr>
              <a:t> </a:t>
            </a:r>
            <a:r>
              <a:rPr lang="ru-RU" sz="2800" b="1" dirty="0" err="1" smtClean="0">
                <a:latin typeface="Monotype Corsiva" pitchFamily="66" charset="0"/>
              </a:rPr>
              <a:t>дорівнюють</a:t>
            </a:r>
            <a:r>
              <a:rPr lang="ru-RU" sz="2800" b="1" dirty="0" smtClean="0">
                <a:latin typeface="Monotype Corsiva" pitchFamily="66" charset="0"/>
              </a:rPr>
              <a:t> </a:t>
            </a:r>
            <a:r>
              <a:rPr lang="ru-RU" sz="2800" b="1" dirty="0" err="1" smtClean="0">
                <a:latin typeface="Monotype Corsiva" pitchFamily="66" charset="0"/>
              </a:rPr>
              <a:t>відповідно</a:t>
            </a:r>
            <a:r>
              <a:rPr lang="ru-RU" sz="2800" b="1" dirty="0" smtClean="0">
                <a:latin typeface="Monotype Corsiva" pitchFamily="66" charset="0"/>
              </a:rPr>
              <a:t> </a:t>
            </a:r>
            <a:r>
              <a:rPr lang="ru-RU" sz="2800" b="1" dirty="0" err="1" smtClean="0">
                <a:latin typeface="Monotype Corsiva" pitchFamily="66" charset="0"/>
              </a:rPr>
              <a:t>двом</a:t>
            </a:r>
            <a:r>
              <a:rPr lang="ru-RU" sz="2800" b="1" dirty="0" smtClean="0">
                <a:latin typeface="Monotype Corsiva" pitchFamily="66" charset="0"/>
              </a:rPr>
              <a:t> сторонам </a:t>
            </a:r>
            <a:r>
              <a:rPr lang="ru-RU" sz="2800" b="1" dirty="0" err="1" smtClean="0">
                <a:latin typeface="Monotype Corsiva" pitchFamily="66" charset="0"/>
              </a:rPr>
              <a:t>і</a:t>
            </a:r>
            <a:r>
              <a:rPr lang="ru-RU" sz="2800" b="1" dirty="0" smtClean="0">
                <a:latin typeface="Monotype Corsiva" pitchFamily="66" charset="0"/>
              </a:rPr>
              <a:t> куту </a:t>
            </a:r>
            <a:r>
              <a:rPr lang="ru-RU" sz="2800" b="1" dirty="0" err="1" smtClean="0">
                <a:latin typeface="Monotype Corsiva" pitchFamily="66" charset="0"/>
              </a:rPr>
              <a:t>між</a:t>
            </a:r>
            <a:r>
              <a:rPr lang="ru-RU" sz="2800" b="1" dirty="0" smtClean="0">
                <a:latin typeface="Monotype Corsiva" pitchFamily="66" charset="0"/>
              </a:rPr>
              <a:t> ними другого </a:t>
            </a:r>
            <a:r>
              <a:rPr lang="ru-RU" sz="2800" b="1" dirty="0" err="1" smtClean="0">
                <a:latin typeface="Monotype Corsiva" pitchFamily="66" charset="0"/>
              </a:rPr>
              <a:t>трикутника</a:t>
            </a:r>
            <a:r>
              <a:rPr lang="ru-RU" sz="2800" b="1" dirty="0" smtClean="0">
                <a:latin typeface="Monotype Corsiva" pitchFamily="66" charset="0"/>
              </a:rPr>
              <a:t> то </a:t>
            </a:r>
            <a:r>
              <a:rPr lang="ru-RU" sz="2800" b="1" dirty="0" err="1" smtClean="0">
                <a:latin typeface="Monotype Corsiva" pitchFamily="66" charset="0"/>
              </a:rPr>
              <a:t>такі</a:t>
            </a:r>
            <a:r>
              <a:rPr lang="ru-RU" sz="2800" b="1" dirty="0" smtClean="0">
                <a:latin typeface="Monotype Corsiva" pitchFamily="66" charset="0"/>
              </a:rPr>
              <a:t> </a:t>
            </a:r>
            <a:r>
              <a:rPr lang="ru-RU" sz="2800" b="1" dirty="0" err="1" smtClean="0">
                <a:latin typeface="Monotype Corsiva" pitchFamily="66" charset="0"/>
              </a:rPr>
              <a:t>трикутники</a:t>
            </a:r>
            <a:r>
              <a:rPr lang="ru-RU" sz="2800" b="1" dirty="0" smtClean="0">
                <a:latin typeface="Monotype Corsiva" pitchFamily="66" charset="0"/>
              </a:rPr>
              <a:t> </a:t>
            </a:r>
            <a:r>
              <a:rPr lang="ru-RU" sz="2800" b="1" dirty="0" err="1" smtClean="0">
                <a:latin typeface="Monotype Corsiva" pitchFamily="66" charset="0"/>
              </a:rPr>
              <a:t>рівні</a:t>
            </a:r>
            <a:r>
              <a:rPr lang="ru-RU" sz="2800" b="1" dirty="0" smtClean="0">
                <a:latin typeface="Monotype Corsiva" pitchFamily="66" charset="0"/>
              </a:rPr>
              <a:t>.</a:t>
            </a:r>
            <a:endParaRPr lang="ru-RU" sz="2800" dirty="0" smtClean="0">
              <a:latin typeface="Monotype Corsiva" pitchFamily="66" charset="0"/>
            </a:endParaRPr>
          </a:p>
          <a:p>
            <a:pPr algn="ctr"/>
            <a:r>
              <a:rPr lang="ru-RU" sz="2800" dirty="0" smtClean="0">
                <a:latin typeface="Monotype Corsiva" pitchFamily="66" charset="0"/>
              </a:rPr>
              <a:t> </a:t>
            </a:r>
          </a:p>
          <a:p>
            <a:pPr algn="ctr"/>
            <a:r>
              <a:rPr lang="ru-RU" sz="2800" dirty="0" err="1" smtClean="0">
                <a:latin typeface="Monotype Corsiva" pitchFamily="66" charset="0"/>
              </a:rPr>
              <a:t>Доведення</a:t>
            </a:r>
            <a:r>
              <a:rPr lang="ru-RU" sz="2800" dirty="0" smtClean="0">
                <a:latin typeface="Monotype Corsiva" pitchFamily="66" charset="0"/>
              </a:rPr>
              <a:t>. </a:t>
            </a:r>
            <a:r>
              <a:rPr lang="ru-RU" sz="2800" dirty="0" err="1" smtClean="0">
                <a:latin typeface="Monotype Corsiva" pitchFamily="66" charset="0"/>
              </a:rPr>
              <a:t>Розглянемо</a:t>
            </a:r>
            <a:r>
              <a:rPr lang="ru-RU" sz="2800" dirty="0" smtClean="0">
                <a:latin typeface="Monotype Corsiva" pitchFamily="66" charset="0"/>
              </a:rPr>
              <a:t> </a:t>
            </a:r>
            <a:r>
              <a:rPr lang="ru-RU" sz="2800" dirty="0" err="1" smtClean="0">
                <a:latin typeface="Monotype Corsiva" pitchFamily="66" charset="0"/>
              </a:rPr>
              <a:t>трикутники</a:t>
            </a:r>
            <a:r>
              <a:rPr lang="ru-RU" sz="2800" dirty="0" smtClean="0">
                <a:latin typeface="Monotype Corsiva" pitchFamily="66" charset="0"/>
              </a:rPr>
              <a:t> АВС та А</a:t>
            </a:r>
            <a:r>
              <a:rPr lang="ru-RU" sz="2800" baseline="-25000" dirty="0" smtClean="0">
                <a:latin typeface="Monotype Corsiva" pitchFamily="66" charset="0"/>
              </a:rPr>
              <a:t>1</a:t>
            </a:r>
            <a:r>
              <a:rPr lang="ru-RU" sz="2800" dirty="0" smtClean="0">
                <a:latin typeface="Monotype Corsiva" pitchFamily="66" charset="0"/>
              </a:rPr>
              <a:t>В</a:t>
            </a:r>
            <a:r>
              <a:rPr lang="ru-RU" sz="2800" baseline="-25000" dirty="0" smtClean="0">
                <a:latin typeface="Monotype Corsiva" pitchFamily="66" charset="0"/>
              </a:rPr>
              <a:t>1</a:t>
            </a:r>
            <a:r>
              <a:rPr lang="ru-RU" sz="2800" dirty="0" smtClean="0">
                <a:latin typeface="Monotype Corsiva" pitchFamily="66" charset="0"/>
              </a:rPr>
              <a:t>С</a:t>
            </a:r>
            <a:r>
              <a:rPr lang="ru-RU" sz="2800" baseline="-25000" dirty="0" smtClean="0">
                <a:latin typeface="Monotype Corsiva" pitchFamily="66" charset="0"/>
              </a:rPr>
              <a:t>1</a:t>
            </a:r>
            <a:r>
              <a:rPr lang="ru-RU" sz="2800" dirty="0" smtClean="0">
                <a:latin typeface="Monotype Corsiva" pitchFamily="66" charset="0"/>
              </a:rPr>
              <a:t>, у </a:t>
            </a:r>
            <a:r>
              <a:rPr lang="ru-RU" sz="2800" dirty="0" err="1" smtClean="0">
                <a:latin typeface="Monotype Corsiva" pitchFamily="66" charset="0"/>
              </a:rPr>
              <a:t>яких</a:t>
            </a:r>
            <a:r>
              <a:rPr lang="ru-RU" sz="2800" dirty="0" smtClean="0">
                <a:latin typeface="Monotype Corsiva" pitchFamily="66" charset="0"/>
              </a:rPr>
              <a:t> АВ = А</a:t>
            </a:r>
            <a:r>
              <a:rPr lang="ru-RU" sz="2800" baseline="-25000" dirty="0" smtClean="0">
                <a:latin typeface="Monotype Corsiva" pitchFamily="66" charset="0"/>
              </a:rPr>
              <a:t>1</a:t>
            </a:r>
            <a:r>
              <a:rPr lang="ru-RU" sz="2800" dirty="0" smtClean="0">
                <a:latin typeface="Monotype Corsiva" pitchFamily="66" charset="0"/>
              </a:rPr>
              <a:t>В</a:t>
            </a:r>
            <a:r>
              <a:rPr lang="ru-RU" sz="2800" baseline="-25000" dirty="0" smtClean="0">
                <a:latin typeface="Monotype Corsiva" pitchFamily="66" charset="0"/>
              </a:rPr>
              <a:t>1</a:t>
            </a:r>
            <a:r>
              <a:rPr lang="ru-RU" sz="2800" dirty="0" smtClean="0">
                <a:latin typeface="Monotype Corsiva" pitchFamily="66" charset="0"/>
              </a:rPr>
              <a:t>  АС = А</a:t>
            </a:r>
            <a:r>
              <a:rPr lang="ru-RU" sz="2800" baseline="-25000" dirty="0" smtClean="0">
                <a:latin typeface="Monotype Corsiva" pitchFamily="66" charset="0"/>
              </a:rPr>
              <a:t>1</a:t>
            </a:r>
            <a:r>
              <a:rPr lang="ru-RU" sz="2800" dirty="0" smtClean="0">
                <a:latin typeface="Monotype Corsiva" pitchFamily="66" charset="0"/>
              </a:rPr>
              <a:t>С</a:t>
            </a:r>
            <a:r>
              <a:rPr lang="ru-RU" sz="2800" baseline="-25000" dirty="0" smtClean="0">
                <a:latin typeface="Monotype Corsiva" pitchFamily="66" charset="0"/>
              </a:rPr>
              <a:t>1</a:t>
            </a:r>
            <a:r>
              <a:rPr lang="ru-RU" sz="2800" dirty="0" smtClean="0">
                <a:latin typeface="Monotype Corsiva" pitchFamily="66" charset="0"/>
              </a:rPr>
              <a:t> </a:t>
            </a:r>
            <a:r>
              <a:rPr lang="ru-RU" sz="2800" dirty="0" err="1" smtClean="0">
                <a:latin typeface="Monotype Corsiva" pitchFamily="66" charset="0"/>
              </a:rPr>
              <a:t>і</a:t>
            </a:r>
            <a:r>
              <a:rPr lang="ru-RU" sz="2800" dirty="0" smtClean="0">
                <a:latin typeface="Monotype Corsiva" pitchFamily="66" charset="0"/>
              </a:rPr>
              <a:t> кут А = кут А</a:t>
            </a:r>
            <a:r>
              <a:rPr lang="ru-RU" sz="2800" baseline="-25000" dirty="0" smtClean="0">
                <a:latin typeface="Monotype Corsiva" pitchFamily="66" charset="0"/>
              </a:rPr>
              <a:t>1</a:t>
            </a:r>
            <a:r>
              <a:rPr lang="ru-RU" sz="2800" dirty="0" smtClean="0">
                <a:latin typeface="Monotype Corsiva" pitchFamily="66" charset="0"/>
              </a:rPr>
              <a:t>.</a:t>
            </a:r>
          </a:p>
          <a:p>
            <a:pPr algn="ctr"/>
            <a:r>
              <a:rPr lang="ru-RU" sz="2800" dirty="0" err="1" smtClean="0">
                <a:latin typeface="Monotype Corsiva" pitchFamily="66" charset="0"/>
              </a:rPr>
              <a:t>Доведемо</a:t>
            </a:r>
            <a:r>
              <a:rPr lang="ru-RU" sz="2800" dirty="0" smtClean="0">
                <a:latin typeface="Monotype Corsiva" pitchFamily="66" charset="0"/>
              </a:rPr>
              <a:t>, </a:t>
            </a:r>
            <a:r>
              <a:rPr lang="ru-RU" sz="2800" dirty="0" err="1" smtClean="0">
                <a:latin typeface="Monotype Corsiva" pitchFamily="66" charset="0"/>
              </a:rPr>
              <a:t>що</a:t>
            </a:r>
            <a:r>
              <a:rPr lang="ru-RU" sz="2800" dirty="0" smtClean="0">
                <a:latin typeface="Monotype Corsiva" pitchFamily="66" charset="0"/>
              </a:rPr>
              <a:t> </a:t>
            </a:r>
            <a:r>
              <a:rPr lang="ru-RU" sz="2800" dirty="0" err="1" smtClean="0">
                <a:latin typeface="Monotype Corsiva" pitchFamily="66" charset="0"/>
              </a:rPr>
              <a:t>трикутники</a:t>
            </a:r>
            <a:r>
              <a:rPr lang="ru-RU" sz="2800" dirty="0" smtClean="0">
                <a:latin typeface="Monotype Corsiva" pitchFamily="66" charset="0"/>
              </a:rPr>
              <a:t> АВС та А</a:t>
            </a:r>
            <a:r>
              <a:rPr lang="ru-RU" sz="2800" baseline="-25000" dirty="0" smtClean="0">
                <a:latin typeface="Monotype Corsiva" pitchFamily="66" charset="0"/>
              </a:rPr>
              <a:t>1</a:t>
            </a:r>
            <a:r>
              <a:rPr lang="ru-RU" sz="2800" dirty="0" smtClean="0">
                <a:latin typeface="Monotype Corsiva" pitchFamily="66" charset="0"/>
              </a:rPr>
              <a:t>В</a:t>
            </a:r>
            <a:r>
              <a:rPr lang="ru-RU" sz="2800" baseline="-25000" dirty="0" smtClean="0">
                <a:latin typeface="Monotype Corsiva" pitchFamily="66" charset="0"/>
              </a:rPr>
              <a:t>1</a:t>
            </a:r>
            <a:r>
              <a:rPr lang="ru-RU" sz="2800" dirty="0" smtClean="0">
                <a:latin typeface="Monotype Corsiva" pitchFamily="66" charset="0"/>
              </a:rPr>
              <a:t>С</a:t>
            </a:r>
            <a:r>
              <a:rPr lang="ru-RU" sz="2800" baseline="-25000" dirty="0" smtClean="0">
                <a:latin typeface="Monotype Corsiva" pitchFamily="66" charset="0"/>
              </a:rPr>
              <a:t>1</a:t>
            </a:r>
            <a:r>
              <a:rPr lang="ru-RU" sz="2800" dirty="0" smtClean="0">
                <a:latin typeface="Monotype Corsiva" pitchFamily="66" charset="0"/>
              </a:rPr>
              <a:t> </a:t>
            </a:r>
            <a:r>
              <a:rPr lang="ru-RU" sz="2800" dirty="0" err="1" smtClean="0">
                <a:latin typeface="Monotype Corsiva" pitchFamily="66" charset="0"/>
              </a:rPr>
              <a:t>рівні</a:t>
            </a:r>
            <a:r>
              <a:rPr lang="ru-RU" sz="2800" dirty="0" smtClean="0">
                <a:latin typeface="Monotype Corsiva" pitchFamily="66" charset="0"/>
              </a:rPr>
              <a:t>.</a:t>
            </a:r>
          </a:p>
          <a:p>
            <a:pPr algn="ctr"/>
            <a:r>
              <a:rPr lang="ru-RU" sz="2800" dirty="0" err="1" smtClean="0">
                <a:latin typeface="Monotype Corsiva" pitchFamily="66" charset="0"/>
              </a:rPr>
              <a:t>Оскільки</a:t>
            </a:r>
            <a:r>
              <a:rPr lang="ru-RU" sz="2800" dirty="0" smtClean="0">
                <a:latin typeface="Monotype Corsiva" pitchFamily="66" charset="0"/>
              </a:rPr>
              <a:t> АС =А</a:t>
            </a:r>
            <a:r>
              <a:rPr lang="ru-RU" sz="2800" baseline="-25000" dirty="0" smtClean="0">
                <a:latin typeface="Monotype Corsiva" pitchFamily="66" charset="0"/>
              </a:rPr>
              <a:t>1</a:t>
            </a:r>
            <a:r>
              <a:rPr lang="ru-RU" sz="2800" dirty="0" smtClean="0">
                <a:latin typeface="Monotype Corsiva" pitchFamily="66" charset="0"/>
              </a:rPr>
              <a:t>С</a:t>
            </a:r>
            <a:r>
              <a:rPr lang="ru-RU" sz="2800" baseline="-25000" dirty="0" smtClean="0">
                <a:latin typeface="Monotype Corsiva" pitchFamily="66" charset="0"/>
              </a:rPr>
              <a:t>1</a:t>
            </a:r>
            <a:r>
              <a:rPr lang="ru-RU" sz="2800" dirty="0" smtClean="0">
                <a:latin typeface="Monotype Corsiva" pitchFamily="66" charset="0"/>
              </a:rPr>
              <a:t>, то </a:t>
            </a:r>
            <a:r>
              <a:rPr lang="ru-RU" sz="2800" dirty="0" err="1" smtClean="0">
                <a:latin typeface="Monotype Corsiva" pitchFamily="66" charset="0"/>
              </a:rPr>
              <a:t>трикутник</a:t>
            </a:r>
            <a:r>
              <a:rPr lang="ru-RU" sz="2800" dirty="0" smtClean="0">
                <a:latin typeface="Monotype Corsiva" pitchFamily="66" charset="0"/>
              </a:rPr>
              <a:t> АВС </a:t>
            </a:r>
            <a:r>
              <a:rPr lang="ru-RU" sz="2800" dirty="0" err="1" smtClean="0">
                <a:latin typeface="Monotype Corsiva" pitchFamily="66" charset="0"/>
              </a:rPr>
              <a:t>мож­на</a:t>
            </a:r>
            <a:r>
              <a:rPr lang="ru-RU" sz="2800" dirty="0" smtClean="0">
                <a:latin typeface="Monotype Corsiva" pitchFamily="66" charset="0"/>
              </a:rPr>
              <a:t> </a:t>
            </a:r>
            <a:r>
              <a:rPr lang="ru-RU" sz="2800" dirty="0" err="1" smtClean="0">
                <a:latin typeface="Monotype Corsiva" pitchFamily="66" charset="0"/>
              </a:rPr>
              <a:t>накласти</a:t>
            </a:r>
            <a:r>
              <a:rPr lang="ru-RU" sz="2800" dirty="0" smtClean="0">
                <a:latin typeface="Monotype Corsiva" pitchFamily="66" charset="0"/>
              </a:rPr>
              <a:t> на </a:t>
            </a:r>
            <a:r>
              <a:rPr lang="ru-RU" sz="2800" dirty="0" err="1" smtClean="0">
                <a:latin typeface="Monotype Corsiva" pitchFamily="66" charset="0"/>
              </a:rPr>
              <a:t>трикутник</a:t>
            </a:r>
            <a:r>
              <a:rPr lang="ru-RU" sz="2800" dirty="0" smtClean="0">
                <a:latin typeface="Monotype Corsiva" pitchFamily="66" charset="0"/>
              </a:rPr>
              <a:t> А</a:t>
            </a:r>
            <a:r>
              <a:rPr lang="ru-RU" sz="2800" baseline="-25000" dirty="0" smtClean="0">
                <a:latin typeface="Monotype Corsiva" pitchFamily="66" charset="0"/>
              </a:rPr>
              <a:t>1</a:t>
            </a:r>
            <a:r>
              <a:rPr lang="ru-RU" sz="2800" dirty="0" smtClean="0">
                <a:latin typeface="Monotype Corsiva" pitchFamily="66" charset="0"/>
              </a:rPr>
              <a:t>В</a:t>
            </a:r>
            <a:r>
              <a:rPr lang="ru-RU" sz="2800" baseline="-25000" dirty="0" smtClean="0">
                <a:latin typeface="Monotype Corsiva" pitchFamily="66" charset="0"/>
              </a:rPr>
              <a:t>1</a:t>
            </a:r>
            <a:r>
              <a:rPr lang="ru-RU" sz="2800" dirty="0" smtClean="0">
                <a:latin typeface="Monotype Corsiva" pitchFamily="66" charset="0"/>
              </a:rPr>
              <a:t>С</a:t>
            </a:r>
            <a:r>
              <a:rPr lang="ru-RU" sz="2800" baseline="-25000" dirty="0" smtClean="0">
                <a:latin typeface="Monotype Corsiva" pitchFamily="66" charset="0"/>
              </a:rPr>
              <a:t>1</a:t>
            </a:r>
            <a:r>
              <a:rPr lang="ru-RU" sz="2800" dirty="0" smtClean="0">
                <a:latin typeface="Monotype Corsiva" pitchFamily="66" charset="0"/>
              </a:rPr>
              <a:t> так, </a:t>
            </a:r>
            <a:r>
              <a:rPr lang="ru-RU" sz="2800" dirty="0" err="1" smtClean="0">
                <a:latin typeface="Monotype Corsiva" pitchFamily="66" charset="0"/>
              </a:rPr>
              <a:t>щоб</a:t>
            </a:r>
            <a:r>
              <a:rPr lang="ru-RU" sz="2800" dirty="0" smtClean="0">
                <a:latin typeface="Monotype Corsiva" pitchFamily="66" charset="0"/>
              </a:rPr>
              <a:t> вер­шина А </a:t>
            </a:r>
            <a:r>
              <a:rPr lang="ru-RU" sz="2800" dirty="0" err="1" smtClean="0">
                <a:latin typeface="Monotype Corsiva" pitchFamily="66" charset="0"/>
              </a:rPr>
              <a:t>сумістилася</a:t>
            </a:r>
            <a:r>
              <a:rPr lang="ru-RU" sz="2800" dirty="0" smtClean="0">
                <a:latin typeface="Monotype Corsiva" pitchFamily="66" charset="0"/>
              </a:rPr>
              <a:t> </a:t>
            </a:r>
            <a:r>
              <a:rPr lang="ru-RU" sz="2800" dirty="0" err="1" smtClean="0">
                <a:latin typeface="Monotype Corsiva" pitchFamily="66" charset="0"/>
              </a:rPr>
              <a:t>з</a:t>
            </a:r>
            <a:r>
              <a:rPr lang="ru-RU" sz="2800" dirty="0" smtClean="0">
                <a:latin typeface="Monotype Corsiva" pitchFamily="66" charset="0"/>
              </a:rPr>
              <a:t> вершиною А</a:t>
            </a:r>
            <a:r>
              <a:rPr lang="ru-RU" sz="2800" baseline="-25000" dirty="0" smtClean="0">
                <a:latin typeface="Monotype Corsiva" pitchFamily="66" charset="0"/>
              </a:rPr>
              <a:t>1</a:t>
            </a:r>
            <a:r>
              <a:rPr lang="ru-RU" sz="2800" dirty="0" smtClean="0">
                <a:latin typeface="Monotype Corsiva" pitchFamily="66" charset="0"/>
              </a:rPr>
              <a:t>, а верши­на С - </a:t>
            </a:r>
            <a:r>
              <a:rPr lang="ru-RU" sz="2800" dirty="0" err="1" smtClean="0">
                <a:latin typeface="Monotype Corsiva" pitchFamily="66" charset="0"/>
              </a:rPr>
              <a:t>з</a:t>
            </a:r>
            <a:r>
              <a:rPr lang="ru-RU" sz="2800" dirty="0" smtClean="0">
                <a:latin typeface="Monotype Corsiva" pitchFamily="66" charset="0"/>
              </a:rPr>
              <a:t> вершиною С</a:t>
            </a:r>
            <a:r>
              <a:rPr lang="ru-RU" sz="2800" baseline="-25000" dirty="0" smtClean="0">
                <a:latin typeface="Monotype Corsiva" pitchFamily="66" charset="0"/>
              </a:rPr>
              <a:t>1</a:t>
            </a:r>
            <a:r>
              <a:rPr lang="ru-RU" sz="2800" dirty="0" smtClean="0">
                <a:latin typeface="Monotype Corsiva" pitchFamily="66" charset="0"/>
              </a:rPr>
              <a:t>. </a:t>
            </a:r>
            <a:r>
              <a:rPr lang="ru-RU" sz="2800" dirty="0" err="1" smtClean="0">
                <a:latin typeface="Monotype Corsiva" pitchFamily="66" charset="0"/>
              </a:rPr>
              <a:t>Оскільки</a:t>
            </a:r>
            <a:r>
              <a:rPr lang="ru-RU" sz="2800" dirty="0" smtClean="0">
                <a:latin typeface="Monotype Corsiva" pitchFamily="66" charset="0"/>
              </a:rPr>
              <a:t> кут А = кут А</a:t>
            </a:r>
            <a:r>
              <a:rPr lang="ru-RU" sz="2800" baseline="-25000" dirty="0" smtClean="0">
                <a:latin typeface="Monotype Corsiva" pitchFamily="66" charset="0"/>
              </a:rPr>
              <a:t>1</a:t>
            </a:r>
            <a:r>
              <a:rPr lang="ru-RU" sz="2800" dirty="0" smtClean="0">
                <a:latin typeface="Monotype Corsiva" pitchFamily="66" charset="0"/>
              </a:rPr>
              <a:t>, при </a:t>
            </a:r>
            <a:r>
              <a:rPr lang="ru-RU" sz="2800" dirty="0" err="1" smtClean="0">
                <a:latin typeface="Monotype Corsiva" pitchFamily="66" charset="0"/>
              </a:rPr>
              <a:t>накладанні</a:t>
            </a:r>
            <a:r>
              <a:rPr lang="ru-RU" sz="2800" dirty="0" smtClean="0">
                <a:latin typeface="Monotype Corsiva" pitchFamily="66" charset="0"/>
              </a:rPr>
              <a:t> </a:t>
            </a:r>
            <a:r>
              <a:rPr lang="ru-RU" sz="2800" dirty="0" err="1" smtClean="0">
                <a:latin typeface="Monotype Corsiva" pitchFamily="66" charset="0"/>
              </a:rPr>
              <a:t>промінь</a:t>
            </a:r>
            <a:r>
              <a:rPr lang="ru-RU" sz="2800" dirty="0" smtClean="0">
                <a:latin typeface="Monotype Corsiva" pitchFamily="66" charset="0"/>
              </a:rPr>
              <a:t> АВ </a:t>
            </a:r>
            <a:r>
              <a:rPr lang="ru-RU" sz="2800" dirty="0" err="1" smtClean="0">
                <a:latin typeface="Monotype Corsiva" pitchFamily="66" charset="0"/>
              </a:rPr>
              <a:t>суміститься</a:t>
            </a:r>
            <a:r>
              <a:rPr lang="ru-RU" sz="2800" dirty="0" smtClean="0">
                <a:latin typeface="Monotype Corsiva" pitchFamily="66" charset="0"/>
              </a:rPr>
              <a:t> </a:t>
            </a:r>
            <a:r>
              <a:rPr lang="ru-RU" sz="2800" dirty="0" err="1" smtClean="0">
                <a:latin typeface="Monotype Corsiva" pitchFamily="66" charset="0"/>
              </a:rPr>
              <a:t>з</a:t>
            </a:r>
            <a:r>
              <a:rPr lang="ru-RU" sz="2800" dirty="0" smtClean="0">
                <a:latin typeface="Monotype Corsiva" pitchFamily="66" charset="0"/>
              </a:rPr>
              <a:t> </a:t>
            </a:r>
            <a:r>
              <a:rPr lang="ru-RU" sz="2800" dirty="0" err="1" smtClean="0">
                <a:latin typeface="Monotype Corsiva" pitchFamily="66" charset="0"/>
              </a:rPr>
              <a:t>променем</a:t>
            </a:r>
            <a:r>
              <a:rPr lang="ru-RU" sz="2800" dirty="0" smtClean="0">
                <a:latin typeface="Monotype Corsiva" pitchFamily="66" charset="0"/>
              </a:rPr>
              <a:t> А</a:t>
            </a:r>
            <a:r>
              <a:rPr lang="ru-RU" sz="2800" baseline="-25000" dirty="0" smtClean="0">
                <a:latin typeface="Monotype Corsiva" pitchFamily="66" charset="0"/>
              </a:rPr>
              <a:t>1</a:t>
            </a:r>
            <a:r>
              <a:rPr lang="ru-RU" sz="2800" dirty="0" smtClean="0">
                <a:latin typeface="Monotype Corsiva" pitchFamily="66" charset="0"/>
              </a:rPr>
              <a:t>В</a:t>
            </a:r>
            <a:r>
              <a:rPr lang="ru-RU" sz="2800" baseline="-25000" dirty="0" smtClean="0">
                <a:latin typeface="Monotype Corsiva" pitchFamily="66" charset="0"/>
              </a:rPr>
              <a:t>1</a:t>
            </a:r>
            <a:r>
              <a:rPr lang="ru-RU" sz="2800" dirty="0" smtClean="0">
                <a:latin typeface="Monotype Corsiva" pitchFamily="66" charset="0"/>
              </a:rPr>
              <a:t>. АВ = А</a:t>
            </a:r>
            <a:r>
              <a:rPr lang="ru-RU" sz="2800" baseline="-25000" dirty="0" smtClean="0">
                <a:latin typeface="Monotype Corsiva" pitchFamily="66" charset="0"/>
              </a:rPr>
              <a:t>1</a:t>
            </a:r>
            <a:r>
              <a:rPr lang="ru-RU" sz="2800" dirty="0" smtClean="0">
                <a:latin typeface="Monotype Corsiva" pitchFamily="66" charset="0"/>
              </a:rPr>
              <a:t>В</a:t>
            </a:r>
            <a:r>
              <a:rPr lang="ru-RU" sz="2800" baseline="-25000" dirty="0" smtClean="0">
                <a:latin typeface="Monotype Corsiva" pitchFamily="66" charset="0"/>
              </a:rPr>
              <a:t>1</a:t>
            </a:r>
            <a:r>
              <a:rPr lang="ru-RU" sz="2800" dirty="0" smtClean="0">
                <a:latin typeface="Monotype Corsiva" pitchFamily="66" charset="0"/>
              </a:rPr>
              <a:t>, </a:t>
            </a:r>
            <a:r>
              <a:rPr lang="ru-RU" sz="2800" dirty="0" err="1" smtClean="0">
                <a:latin typeface="Monotype Corsiva" pitchFamily="66" charset="0"/>
              </a:rPr>
              <a:t>отже</a:t>
            </a:r>
            <a:r>
              <a:rPr lang="ru-RU" sz="2800" dirty="0" smtClean="0">
                <a:latin typeface="Monotype Corsiva" pitchFamily="66" charset="0"/>
              </a:rPr>
              <a:t>, вершина В </a:t>
            </a:r>
            <a:r>
              <a:rPr lang="ru-RU" sz="2800" dirty="0" err="1" smtClean="0">
                <a:latin typeface="Monotype Corsiva" pitchFamily="66" charset="0"/>
              </a:rPr>
              <a:t>суміс­титься</a:t>
            </a:r>
            <a:r>
              <a:rPr lang="ru-RU" sz="2800" dirty="0" smtClean="0">
                <a:latin typeface="Monotype Corsiva" pitchFamily="66" charset="0"/>
              </a:rPr>
              <a:t> </a:t>
            </a:r>
            <a:r>
              <a:rPr lang="ru-RU" sz="2800" dirty="0" err="1" smtClean="0">
                <a:latin typeface="Monotype Corsiva" pitchFamily="66" charset="0"/>
              </a:rPr>
              <a:t>з</a:t>
            </a:r>
            <a:r>
              <a:rPr lang="ru-RU" sz="2800" dirty="0" smtClean="0">
                <a:latin typeface="Monotype Corsiva" pitchFamily="66" charset="0"/>
              </a:rPr>
              <a:t> вершиною В</a:t>
            </a:r>
            <a:r>
              <a:rPr lang="ru-RU" sz="2800" baseline="-25000" dirty="0" smtClean="0">
                <a:latin typeface="Monotype Corsiva" pitchFamily="66" charset="0"/>
              </a:rPr>
              <a:t>1</a:t>
            </a:r>
            <a:r>
              <a:rPr lang="ru-RU" sz="2800" dirty="0" smtClean="0">
                <a:latin typeface="Monotype Corsiva" pitchFamily="66" charset="0"/>
              </a:rPr>
              <a:t>. </a:t>
            </a:r>
            <a:r>
              <a:rPr lang="ru-RU" sz="2800" dirty="0" err="1" smtClean="0">
                <a:latin typeface="Monotype Corsiva" pitchFamily="66" charset="0"/>
              </a:rPr>
              <a:t>Оскільки</a:t>
            </a:r>
            <a:r>
              <a:rPr lang="ru-RU" sz="2800" dirty="0" smtClean="0">
                <a:latin typeface="Monotype Corsiva" pitchFamily="66" charset="0"/>
              </a:rPr>
              <a:t> через </a:t>
            </a:r>
            <a:r>
              <a:rPr lang="ru-RU" sz="2800" dirty="0" err="1" smtClean="0">
                <a:latin typeface="Monotype Corsiva" pitchFamily="66" charset="0"/>
              </a:rPr>
              <a:t>дві</a:t>
            </a:r>
            <a:r>
              <a:rPr lang="ru-RU" sz="2800" dirty="0" smtClean="0">
                <a:latin typeface="Monotype Corsiva" pitchFamily="66" charset="0"/>
              </a:rPr>
              <a:t> точки </a:t>
            </a:r>
            <a:r>
              <a:rPr lang="ru-RU" sz="2800" dirty="0" err="1" smtClean="0">
                <a:latin typeface="Monotype Corsiva" pitchFamily="66" charset="0"/>
              </a:rPr>
              <a:t>можна</a:t>
            </a:r>
            <a:r>
              <a:rPr lang="ru-RU" sz="2800" dirty="0" smtClean="0">
                <a:latin typeface="Monotype Corsiva" pitchFamily="66" charset="0"/>
              </a:rPr>
              <a:t> провести </a:t>
            </a:r>
            <a:r>
              <a:rPr lang="ru-RU" sz="2800" dirty="0" err="1" smtClean="0">
                <a:latin typeface="Monotype Corsiva" pitchFamily="66" charset="0"/>
              </a:rPr>
              <a:t>лише</a:t>
            </a:r>
            <a:r>
              <a:rPr lang="ru-RU" sz="2800" dirty="0" smtClean="0">
                <a:latin typeface="Monotype Corsiva" pitchFamily="66" charset="0"/>
              </a:rPr>
              <a:t> одну </a:t>
            </a:r>
            <a:r>
              <a:rPr lang="ru-RU" sz="2800" dirty="0" err="1" smtClean="0">
                <a:latin typeface="Monotype Corsiva" pitchFamily="66" charset="0"/>
              </a:rPr>
              <a:t>пряму</a:t>
            </a:r>
            <a:r>
              <a:rPr lang="ru-RU" sz="2800" dirty="0" smtClean="0">
                <a:latin typeface="Monotype Corsiva" pitchFamily="66" charset="0"/>
              </a:rPr>
              <a:t>, а точки В, С та В</a:t>
            </a:r>
            <a:r>
              <a:rPr lang="ru-RU" sz="2800" baseline="-25000" dirty="0" smtClean="0">
                <a:latin typeface="Monotype Corsiva" pitchFamily="66" charset="0"/>
              </a:rPr>
              <a:t>1</a:t>
            </a:r>
            <a:r>
              <a:rPr lang="ru-RU" sz="2800" dirty="0" smtClean="0">
                <a:latin typeface="Monotype Corsiva" pitchFamily="66" charset="0"/>
              </a:rPr>
              <a:t>, С</a:t>
            </a:r>
            <a:r>
              <a:rPr lang="ru-RU" sz="2800" baseline="-25000" dirty="0" smtClean="0">
                <a:latin typeface="Monotype Corsiva" pitchFamily="66" charset="0"/>
              </a:rPr>
              <a:t>1</a:t>
            </a:r>
            <a:r>
              <a:rPr lang="ru-RU" sz="2800" dirty="0" smtClean="0">
                <a:latin typeface="Monotype Corsiva" pitchFamily="66" charset="0"/>
              </a:rPr>
              <a:t> </a:t>
            </a:r>
            <a:r>
              <a:rPr lang="ru-RU" sz="2800" dirty="0" err="1" smtClean="0">
                <a:latin typeface="Monotype Corsiva" pitchFamily="66" charset="0"/>
              </a:rPr>
              <a:t>відповідно</a:t>
            </a:r>
            <a:r>
              <a:rPr lang="ru-RU" sz="2800" dirty="0" smtClean="0">
                <a:latin typeface="Monotype Corsiva" pitchFamily="66" charset="0"/>
              </a:rPr>
              <a:t> </a:t>
            </a:r>
            <a:r>
              <a:rPr lang="ru-RU" sz="2800" dirty="0" err="1" smtClean="0">
                <a:latin typeface="Monotype Corsiva" pitchFamily="66" charset="0"/>
              </a:rPr>
              <a:t>сумістилися</a:t>
            </a:r>
            <a:r>
              <a:rPr lang="ru-RU" sz="2800" dirty="0" smtClean="0">
                <a:latin typeface="Monotype Corsiva" pitchFamily="66" charset="0"/>
              </a:rPr>
              <a:t>, то </a:t>
            </a:r>
            <a:r>
              <a:rPr lang="ru-RU" sz="2800" dirty="0" err="1" smtClean="0">
                <a:latin typeface="Monotype Corsiva" pitchFamily="66" charset="0"/>
              </a:rPr>
              <a:t>сторони</a:t>
            </a:r>
            <a:r>
              <a:rPr lang="ru-RU" sz="2800" dirty="0" smtClean="0">
                <a:latin typeface="Monotype Corsiva" pitchFamily="66" charset="0"/>
              </a:rPr>
              <a:t> ВС </a:t>
            </a:r>
            <a:r>
              <a:rPr lang="ru-RU" sz="2800" dirty="0" err="1" smtClean="0">
                <a:latin typeface="Monotype Corsiva" pitchFamily="66" charset="0"/>
              </a:rPr>
              <a:t>і</a:t>
            </a:r>
            <a:r>
              <a:rPr lang="ru-RU" sz="2800" dirty="0" smtClean="0">
                <a:latin typeface="Monotype Corsiva" pitchFamily="66" charset="0"/>
              </a:rPr>
              <a:t> В</a:t>
            </a:r>
            <a:r>
              <a:rPr lang="ru-RU" sz="2800" baseline="-25000" dirty="0" smtClean="0">
                <a:latin typeface="Monotype Corsiva" pitchFamily="66" charset="0"/>
              </a:rPr>
              <a:t>1</a:t>
            </a:r>
            <a:r>
              <a:rPr lang="ru-RU" sz="2800" dirty="0" smtClean="0">
                <a:latin typeface="Monotype Corsiva" pitchFamily="66" charset="0"/>
              </a:rPr>
              <a:t>С</a:t>
            </a:r>
            <a:r>
              <a:rPr lang="ru-RU" sz="2800" baseline="-25000" dirty="0" smtClean="0">
                <a:latin typeface="Monotype Corsiva" pitchFamily="66" charset="0"/>
              </a:rPr>
              <a:t>1</a:t>
            </a:r>
            <a:r>
              <a:rPr lang="ru-RU" sz="2800" dirty="0" smtClean="0">
                <a:latin typeface="Monotype Corsiva" pitchFamily="66" charset="0"/>
              </a:rPr>
              <a:t> </a:t>
            </a:r>
            <a:r>
              <a:rPr lang="ru-RU" sz="2800" dirty="0" err="1" smtClean="0">
                <a:latin typeface="Monotype Corsiva" pitchFamily="66" charset="0"/>
              </a:rPr>
              <a:t>сумістяться</a:t>
            </a:r>
            <a:r>
              <a:rPr lang="ru-RU" sz="2800" dirty="0" smtClean="0">
                <a:latin typeface="Monotype Corsiva" pitchFamily="66" charset="0"/>
              </a:rPr>
              <a:t>.</a:t>
            </a:r>
          </a:p>
          <a:p>
            <a:pPr algn="ctr"/>
            <a:r>
              <a:rPr lang="ru-RU" sz="2800" dirty="0" smtClean="0">
                <a:latin typeface="Monotype Corsiva" pitchFamily="66" charset="0"/>
              </a:rPr>
              <a:t>Теорему доведено.</a:t>
            </a:r>
            <a:endParaRPr lang="ru-RU" sz="2800" dirty="0">
              <a:latin typeface="Monotype Corsiva" pitchFamily="66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1"/>
            <a:ext cx="12188825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Monotype Corsiva" pitchFamily="66" charset="0"/>
              </a:rPr>
              <a:t>Теорема 2 (друга </a:t>
            </a:r>
            <a:r>
              <a:rPr lang="ru-RU" sz="2800" b="1" dirty="0" err="1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Monotype Corsiva" pitchFamily="66" charset="0"/>
              </a:rPr>
              <a:t>ознака</a:t>
            </a:r>
            <a:r>
              <a:rPr lang="ru-RU" sz="28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Monotype Corsiva" pitchFamily="66" charset="0"/>
              </a:rPr>
              <a:t> </a:t>
            </a:r>
            <a:r>
              <a:rPr lang="ru-RU" sz="2800" b="1" dirty="0" err="1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Monotype Corsiva" pitchFamily="66" charset="0"/>
              </a:rPr>
              <a:t>рівності</a:t>
            </a:r>
            <a:r>
              <a:rPr lang="ru-RU" sz="28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Monotype Corsiva" pitchFamily="66" charset="0"/>
              </a:rPr>
              <a:t> </a:t>
            </a:r>
            <a:r>
              <a:rPr lang="ru-RU" sz="2800" b="1" dirty="0" err="1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Monotype Corsiva" pitchFamily="66" charset="0"/>
              </a:rPr>
              <a:t>трикутників</a:t>
            </a:r>
            <a:r>
              <a:rPr lang="ru-RU" sz="28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Monotype Corsiva" pitchFamily="66" charset="0"/>
              </a:rPr>
              <a:t>)</a:t>
            </a:r>
          </a:p>
          <a:p>
            <a:pPr algn="ctr"/>
            <a:r>
              <a:rPr lang="ru-RU" sz="2800" b="1" dirty="0" err="1" smtClean="0">
                <a:latin typeface="Monotype Corsiva" pitchFamily="66" charset="0"/>
              </a:rPr>
              <a:t>Якщо</a:t>
            </a:r>
            <a:r>
              <a:rPr lang="ru-RU" sz="2800" b="1" dirty="0" smtClean="0">
                <a:latin typeface="Monotype Corsiva" pitchFamily="66" charset="0"/>
              </a:rPr>
              <a:t> сторона та </a:t>
            </a:r>
            <a:r>
              <a:rPr lang="ru-RU" sz="2800" b="1" dirty="0" err="1" smtClean="0">
                <a:latin typeface="Monotype Corsiva" pitchFamily="66" charset="0"/>
              </a:rPr>
              <a:t>прилеглі</a:t>
            </a:r>
            <a:r>
              <a:rPr lang="ru-RU" sz="2800" b="1" dirty="0" smtClean="0">
                <a:latin typeface="Monotype Corsiva" pitchFamily="66" charset="0"/>
              </a:rPr>
              <a:t> до </a:t>
            </a:r>
            <a:r>
              <a:rPr lang="ru-RU" sz="2800" b="1" dirty="0" err="1" smtClean="0">
                <a:latin typeface="Monotype Corsiva" pitchFamily="66" charset="0"/>
              </a:rPr>
              <a:t>неї</a:t>
            </a:r>
            <a:r>
              <a:rPr lang="ru-RU" sz="2800" b="1" dirty="0" smtClean="0">
                <a:latin typeface="Monotype Corsiva" pitchFamily="66" charset="0"/>
              </a:rPr>
              <a:t> кути одного </a:t>
            </a:r>
            <a:r>
              <a:rPr lang="ru-RU" sz="2800" b="1" dirty="0" err="1" smtClean="0">
                <a:latin typeface="Monotype Corsiva" pitchFamily="66" charset="0"/>
              </a:rPr>
              <a:t>трикутника</a:t>
            </a:r>
            <a:r>
              <a:rPr lang="ru-RU" sz="2800" b="1" dirty="0" smtClean="0">
                <a:latin typeface="Monotype Corsiva" pitchFamily="66" charset="0"/>
              </a:rPr>
              <a:t> </a:t>
            </a:r>
            <a:r>
              <a:rPr lang="ru-RU" sz="2800" b="1" dirty="0" err="1" smtClean="0">
                <a:latin typeface="Monotype Corsiva" pitchFamily="66" charset="0"/>
              </a:rPr>
              <a:t>дорівнюють</a:t>
            </a:r>
            <a:r>
              <a:rPr lang="ru-RU" sz="2800" b="1" dirty="0" smtClean="0">
                <a:latin typeface="Monotype Corsiva" pitchFamily="66" charset="0"/>
              </a:rPr>
              <a:t> </a:t>
            </a:r>
            <a:r>
              <a:rPr lang="ru-RU" sz="2800" b="1" dirty="0" err="1" smtClean="0">
                <a:latin typeface="Monotype Corsiva" pitchFamily="66" charset="0"/>
              </a:rPr>
              <a:t>відповідно</a:t>
            </a:r>
            <a:r>
              <a:rPr lang="ru-RU" sz="2800" b="1" dirty="0" smtClean="0">
                <a:latin typeface="Monotype Corsiva" pitchFamily="66" charset="0"/>
              </a:rPr>
              <a:t> </a:t>
            </a:r>
            <a:r>
              <a:rPr lang="ru-RU" sz="2800" b="1" dirty="0" err="1" smtClean="0">
                <a:latin typeface="Monotype Corsiva" pitchFamily="66" charset="0"/>
              </a:rPr>
              <a:t>стороні</a:t>
            </a:r>
            <a:r>
              <a:rPr lang="ru-RU" sz="2800" b="1" dirty="0" smtClean="0">
                <a:latin typeface="Monotype Corsiva" pitchFamily="66" charset="0"/>
              </a:rPr>
              <a:t> та </a:t>
            </a:r>
            <a:r>
              <a:rPr lang="ru-RU" sz="2800" b="1" dirty="0" err="1" smtClean="0">
                <a:latin typeface="Monotype Corsiva" pitchFamily="66" charset="0"/>
              </a:rPr>
              <a:t>прилеглим</a:t>
            </a:r>
            <a:r>
              <a:rPr lang="ru-RU" sz="2800" b="1" dirty="0" smtClean="0">
                <a:latin typeface="Monotype Corsiva" pitchFamily="66" charset="0"/>
              </a:rPr>
              <a:t> до </a:t>
            </a:r>
            <a:r>
              <a:rPr lang="ru-RU" sz="2800" b="1" dirty="0" err="1" smtClean="0">
                <a:latin typeface="Monotype Corsiva" pitchFamily="66" charset="0"/>
              </a:rPr>
              <a:t>неї</a:t>
            </a:r>
            <a:r>
              <a:rPr lang="ru-RU" sz="2800" b="1" dirty="0" smtClean="0">
                <a:latin typeface="Monotype Corsiva" pitchFamily="66" charset="0"/>
              </a:rPr>
              <a:t> кутам другого  </a:t>
            </a:r>
            <a:r>
              <a:rPr lang="ru-RU" sz="2800" b="1" dirty="0" err="1" smtClean="0">
                <a:latin typeface="Monotype Corsiva" pitchFamily="66" charset="0"/>
              </a:rPr>
              <a:t>трикутника</a:t>
            </a:r>
            <a:r>
              <a:rPr lang="ru-RU" sz="2800" b="1" dirty="0" smtClean="0">
                <a:latin typeface="Monotype Corsiva" pitchFamily="66" charset="0"/>
              </a:rPr>
              <a:t>, то </a:t>
            </a:r>
            <a:r>
              <a:rPr lang="ru-RU" sz="2800" b="1" dirty="0" err="1" smtClean="0">
                <a:latin typeface="Monotype Corsiva" pitchFamily="66" charset="0"/>
              </a:rPr>
              <a:t>такі</a:t>
            </a:r>
            <a:r>
              <a:rPr lang="ru-RU" sz="2800" b="1" dirty="0" smtClean="0">
                <a:latin typeface="Monotype Corsiva" pitchFamily="66" charset="0"/>
              </a:rPr>
              <a:t> </a:t>
            </a:r>
            <a:r>
              <a:rPr lang="ru-RU" sz="2800" b="1" dirty="0" err="1" smtClean="0">
                <a:latin typeface="Monotype Corsiva" pitchFamily="66" charset="0"/>
              </a:rPr>
              <a:t>трикутники</a:t>
            </a:r>
            <a:r>
              <a:rPr lang="ru-RU" sz="2800" b="1" dirty="0" smtClean="0">
                <a:latin typeface="Monotype Corsiva" pitchFamily="66" charset="0"/>
              </a:rPr>
              <a:t> </a:t>
            </a:r>
            <a:r>
              <a:rPr lang="ru-RU" sz="2800" b="1" dirty="0" err="1" smtClean="0">
                <a:latin typeface="Monotype Corsiva" pitchFamily="66" charset="0"/>
              </a:rPr>
              <a:t>рівні</a:t>
            </a:r>
            <a:r>
              <a:rPr lang="ru-RU" sz="2800" b="1" dirty="0" smtClean="0">
                <a:latin typeface="Monotype Corsiva" pitchFamily="66" charset="0"/>
              </a:rPr>
              <a:t>.</a:t>
            </a:r>
            <a:endParaRPr lang="ru-RU" sz="2800" dirty="0" smtClean="0">
              <a:latin typeface="Monotype Corsiva" pitchFamily="66" charset="0"/>
            </a:endParaRPr>
          </a:p>
          <a:p>
            <a:pPr algn="ctr"/>
            <a:r>
              <a:rPr lang="ru-RU" sz="2800" dirty="0" smtClean="0">
                <a:latin typeface="Monotype Corsiva" pitchFamily="66" charset="0"/>
              </a:rPr>
              <a:t> </a:t>
            </a:r>
          </a:p>
          <a:p>
            <a:pPr algn="ctr"/>
            <a:r>
              <a:rPr lang="ru-RU" sz="2800" dirty="0" err="1" smtClean="0">
                <a:latin typeface="Monotype Corsiva" pitchFamily="66" charset="0"/>
              </a:rPr>
              <a:t>Доведення</a:t>
            </a:r>
            <a:r>
              <a:rPr lang="ru-RU" sz="2800" dirty="0" smtClean="0">
                <a:latin typeface="Monotype Corsiva" pitchFamily="66" charset="0"/>
              </a:rPr>
              <a:t>.</a:t>
            </a:r>
          </a:p>
          <a:p>
            <a:pPr algn="ctr"/>
            <a:r>
              <a:rPr lang="ru-RU" sz="2800" dirty="0" err="1" smtClean="0">
                <a:latin typeface="Monotype Corsiva" pitchFamily="66" charset="0"/>
              </a:rPr>
              <a:t>Розглянемо</a:t>
            </a:r>
            <a:r>
              <a:rPr lang="ru-RU" sz="2800" dirty="0" smtClean="0">
                <a:latin typeface="Monotype Corsiva" pitchFamily="66" charset="0"/>
              </a:rPr>
              <a:t> </a:t>
            </a:r>
            <a:r>
              <a:rPr lang="ru-RU" sz="2800" dirty="0" err="1" smtClean="0">
                <a:latin typeface="Monotype Corsiva" pitchFamily="66" charset="0"/>
              </a:rPr>
              <a:t>трикутники</a:t>
            </a:r>
            <a:r>
              <a:rPr lang="ru-RU" sz="2800" dirty="0" smtClean="0">
                <a:latin typeface="Monotype Corsiva" pitchFamily="66" charset="0"/>
              </a:rPr>
              <a:t> АВС та А</a:t>
            </a:r>
            <a:r>
              <a:rPr lang="ru-RU" sz="2800" baseline="-25000" dirty="0" smtClean="0">
                <a:latin typeface="Monotype Corsiva" pitchFamily="66" charset="0"/>
              </a:rPr>
              <a:t>1</a:t>
            </a:r>
            <a:r>
              <a:rPr lang="ru-RU" sz="2800" dirty="0" smtClean="0">
                <a:latin typeface="Monotype Corsiva" pitchFamily="66" charset="0"/>
              </a:rPr>
              <a:t>В</a:t>
            </a:r>
            <a:r>
              <a:rPr lang="ru-RU" sz="2800" baseline="-25000" dirty="0" smtClean="0">
                <a:latin typeface="Monotype Corsiva" pitchFamily="66" charset="0"/>
              </a:rPr>
              <a:t>1</a:t>
            </a:r>
            <a:r>
              <a:rPr lang="ru-RU" sz="2800" dirty="0" smtClean="0">
                <a:latin typeface="Monotype Corsiva" pitchFamily="66" charset="0"/>
              </a:rPr>
              <a:t>С</a:t>
            </a:r>
            <a:r>
              <a:rPr lang="ru-RU" sz="2800" baseline="-25000" dirty="0" smtClean="0">
                <a:latin typeface="Monotype Corsiva" pitchFamily="66" charset="0"/>
              </a:rPr>
              <a:t>1</a:t>
            </a:r>
            <a:r>
              <a:rPr lang="ru-RU" sz="2800" dirty="0" smtClean="0">
                <a:latin typeface="Monotype Corsiva" pitchFamily="66" charset="0"/>
              </a:rPr>
              <a:t>, у </a:t>
            </a:r>
            <a:r>
              <a:rPr lang="ru-RU" sz="2800" dirty="0" err="1" smtClean="0">
                <a:latin typeface="Monotype Corsiva" pitchFamily="66" charset="0"/>
              </a:rPr>
              <a:t>яких</a:t>
            </a:r>
            <a:r>
              <a:rPr lang="ru-RU" sz="2800" dirty="0" smtClean="0">
                <a:latin typeface="Monotype Corsiva" pitchFamily="66" charset="0"/>
              </a:rPr>
              <a:t> АС = А1С1, кут А =  кут А</a:t>
            </a:r>
            <a:r>
              <a:rPr lang="ru-RU" sz="2800" baseline="-25000" dirty="0" smtClean="0">
                <a:latin typeface="Monotype Corsiva" pitchFamily="66" charset="0"/>
              </a:rPr>
              <a:t>1</a:t>
            </a:r>
            <a:r>
              <a:rPr lang="ru-RU" sz="2800" dirty="0" smtClean="0">
                <a:latin typeface="Monotype Corsiva" pitchFamily="66" charset="0"/>
              </a:rPr>
              <a:t> </a:t>
            </a:r>
            <a:r>
              <a:rPr lang="ru-RU" sz="2800" dirty="0" err="1" smtClean="0">
                <a:latin typeface="Monotype Corsiva" pitchFamily="66" charset="0"/>
              </a:rPr>
              <a:t>і</a:t>
            </a:r>
            <a:r>
              <a:rPr lang="ru-RU" sz="2800" dirty="0" smtClean="0">
                <a:latin typeface="Monotype Corsiva" pitchFamily="66" charset="0"/>
              </a:rPr>
              <a:t>  кут С =  кут С</a:t>
            </a:r>
            <a:r>
              <a:rPr lang="ru-RU" sz="2800" baseline="-25000" dirty="0" smtClean="0">
                <a:latin typeface="Monotype Corsiva" pitchFamily="66" charset="0"/>
              </a:rPr>
              <a:t>1</a:t>
            </a:r>
            <a:r>
              <a:rPr lang="ru-RU" sz="2800" dirty="0" smtClean="0">
                <a:latin typeface="Monotype Corsiva" pitchFamily="66" charset="0"/>
              </a:rPr>
              <a:t>.</a:t>
            </a:r>
          </a:p>
          <a:p>
            <a:pPr algn="ctr"/>
            <a:r>
              <a:rPr lang="ru-RU" sz="2800" dirty="0" err="1" smtClean="0">
                <a:latin typeface="Monotype Corsiva" pitchFamily="66" charset="0"/>
              </a:rPr>
              <a:t>Доведемо</a:t>
            </a:r>
            <a:r>
              <a:rPr lang="ru-RU" sz="2800" dirty="0" smtClean="0">
                <a:latin typeface="Monotype Corsiva" pitchFamily="66" charset="0"/>
              </a:rPr>
              <a:t>, </a:t>
            </a:r>
            <a:r>
              <a:rPr lang="ru-RU" sz="2800" dirty="0" err="1" smtClean="0">
                <a:latin typeface="Monotype Corsiva" pitchFamily="66" charset="0"/>
              </a:rPr>
              <a:t>що</a:t>
            </a:r>
            <a:r>
              <a:rPr lang="ru-RU" sz="2800" dirty="0" smtClean="0">
                <a:latin typeface="Monotype Corsiva" pitchFamily="66" charset="0"/>
              </a:rPr>
              <a:t> </a:t>
            </a:r>
            <a:r>
              <a:rPr lang="ru-RU" sz="2800" dirty="0" err="1" smtClean="0">
                <a:latin typeface="Monotype Corsiva" pitchFamily="66" charset="0"/>
              </a:rPr>
              <a:t>трикутники</a:t>
            </a:r>
            <a:r>
              <a:rPr lang="ru-RU" sz="2800" dirty="0" smtClean="0">
                <a:latin typeface="Monotype Corsiva" pitchFamily="66" charset="0"/>
              </a:rPr>
              <a:t> АВС та А</a:t>
            </a:r>
            <a:r>
              <a:rPr lang="ru-RU" sz="2800" baseline="-25000" dirty="0" smtClean="0">
                <a:latin typeface="Monotype Corsiva" pitchFamily="66" charset="0"/>
              </a:rPr>
              <a:t>1</a:t>
            </a:r>
            <a:r>
              <a:rPr lang="ru-RU" sz="2800" dirty="0" smtClean="0">
                <a:latin typeface="Monotype Corsiva" pitchFamily="66" charset="0"/>
              </a:rPr>
              <a:t>В</a:t>
            </a:r>
            <a:r>
              <a:rPr lang="ru-RU" sz="2800" baseline="-25000" dirty="0" smtClean="0">
                <a:latin typeface="Monotype Corsiva" pitchFamily="66" charset="0"/>
              </a:rPr>
              <a:t>1</a:t>
            </a:r>
            <a:r>
              <a:rPr lang="ru-RU" sz="2800" dirty="0" smtClean="0">
                <a:latin typeface="Monotype Corsiva" pitchFamily="66" charset="0"/>
              </a:rPr>
              <a:t>С</a:t>
            </a:r>
            <a:r>
              <a:rPr lang="ru-RU" sz="2800" baseline="-25000" dirty="0" smtClean="0">
                <a:latin typeface="Monotype Corsiva" pitchFamily="66" charset="0"/>
              </a:rPr>
              <a:t>1</a:t>
            </a:r>
            <a:r>
              <a:rPr lang="ru-RU" sz="2800" dirty="0" smtClean="0">
                <a:latin typeface="Monotype Corsiva" pitchFamily="66" charset="0"/>
              </a:rPr>
              <a:t> </a:t>
            </a:r>
            <a:r>
              <a:rPr lang="ru-RU" sz="2800" dirty="0" err="1" smtClean="0">
                <a:latin typeface="Monotype Corsiva" pitchFamily="66" charset="0"/>
              </a:rPr>
              <a:t>рівні</a:t>
            </a:r>
            <a:r>
              <a:rPr lang="ru-RU" sz="2800" dirty="0" smtClean="0">
                <a:latin typeface="Monotype Corsiva" pitchFamily="66" charset="0"/>
              </a:rPr>
              <a:t>.</a:t>
            </a:r>
          </a:p>
          <a:p>
            <a:pPr algn="ctr"/>
            <a:r>
              <a:rPr lang="ru-RU" sz="2800" dirty="0" err="1" smtClean="0">
                <a:latin typeface="Monotype Corsiva" pitchFamily="66" charset="0"/>
              </a:rPr>
              <a:t>Оскільки</a:t>
            </a:r>
            <a:r>
              <a:rPr lang="ru-RU" sz="2800" dirty="0" smtClean="0">
                <a:latin typeface="Monotype Corsiva" pitchFamily="66" charset="0"/>
              </a:rPr>
              <a:t> АС = А</a:t>
            </a:r>
            <a:r>
              <a:rPr lang="ru-RU" sz="2800" baseline="-25000" dirty="0" smtClean="0">
                <a:latin typeface="Monotype Corsiva" pitchFamily="66" charset="0"/>
              </a:rPr>
              <a:t>1</a:t>
            </a:r>
            <a:r>
              <a:rPr lang="ru-RU" sz="2800" dirty="0" smtClean="0">
                <a:latin typeface="Monotype Corsiva" pitchFamily="66" charset="0"/>
              </a:rPr>
              <a:t>С</a:t>
            </a:r>
            <a:r>
              <a:rPr lang="ru-RU" sz="2800" baseline="-25000" dirty="0" smtClean="0">
                <a:latin typeface="Monotype Corsiva" pitchFamily="66" charset="0"/>
              </a:rPr>
              <a:t>1</a:t>
            </a:r>
            <a:r>
              <a:rPr lang="ru-RU" sz="2800" dirty="0" smtClean="0">
                <a:latin typeface="Monotype Corsiva" pitchFamily="66" charset="0"/>
              </a:rPr>
              <a:t>, то </a:t>
            </a:r>
            <a:r>
              <a:rPr lang="ru-RU" sz="2800" dirty="0" err="1" smtClean="0">
                <a:latin typeface="Monotype Corsiva" pitchFamily="66" charset="0"/>
              </a:rPr>
              <a:t>трикутник</a:t>
            </a:r>
            <a:r>
              <a:rPr lang="ru-RU" sz="2800" dirty="0" smtClean="0">
                <a:latin typeface="Monotype Corsiva" pitchFamily="66" charset="0"/>
              </a:rPr>
              <a:t> АВС </a:t>
            </a:r>
            <a:r>
              <a:rPr lang="ru-RU" sz="2800" dirty="0" err="1" smtClean="0">
                <a:latin typeface="Monotype Corsiva" pitchFamily="66" charset="0"/>
              </a:rPr>
              <a:t>можна</a:t>
            </a:r>
            <a:r>
              <a:rPr lang="ru-RU" sz="2800" dirty="0" smtClean="0">
                <a:latin typeface="Monotype Corsiva" pitchFamily="66" charset="0"/>
              </a:rPr>
              <a:t> </a:t>
            </a:r>
            <a:r>
              <a:rPr lang="ru-RU" sz="2800" dirty="0" err="1" smtClean="0">
                <a:latin typeface="Monotype Corsiva" pitchFamily="66" charset="0"/>
              </a:rPr>
              <a:t>накласти</a:t>
            </a:r>
            <a:r>
              <a:rPr lang="ru-RU" sz="2800" dirty="0" smtClean="0">
                <a:latin typeface="Monotype Corsiva" pitchFamily="66" charset="0"/>
              </a:rPr>
              <a:t> на </a:t>
            </a:r>
            <a:r>
              <a:rPr lang="ru-RU" sz="2800" dirty="0" err="1" smtClean="0">
                <a:latin typeface="Monotype Corsiva" pitchFamily="66" charset="0"/>
              </a:rPr>
              <a:t>трикутник</a:t>
            </a:r>
            <a:r>
              <a:rPr lang="ru-RU" sz="2800" dirty="0" smtClean="0">
                <a:latin typeface="Monotype Corsiva" pitchFamily="66" charset="0"/>
              </a:rPr>
              <a:t> А</a:t>
            </a:r>
            <a:r>
              <a:rPr lang="ru-RU" sz="2800" baseline="-25000" dirty="0" smtClean="0">
                <a:latin typeface="Monotype Corsiva" pitchFamily="66" charset="0"/>
              </a:rPr>
              <a:t>1</a:t>
            </a:r>
            <a:r>
              <a:rPr lang="ru-RU" sz="2800" dirty="0" smtClean="0">
                <a:latin typeface="Monotype Corsiva" pitchFamily="66" charset="0"/>
              </a:rPr>
              <a:t>В</a:t>
            </a:r>
            <a:r>
              <a:rPr lang="ru-RU" sz="2800" baseline="-25000" dirty="0" smtClean="0">
                <a:latin typeface="Monotype Corsiva" pitchFamily="66" charset="0"/>
              </a:rPr>
              <a:t>1</a:t>
            </a:r>
            <a:r>
              <a:rPr lang="ru-RU" sz="2800" dirty="0" smtClean="0">
                <a:latin typeface="Monotype Corsiva" pitchFamily="66" charset="0"/>
              </a:rPr>
              <a:t>С</a:t>
            </a:r>
            <a:r>
              <a:rPr lang="ru-RU" sz="2800" baseline="-25000" dirty="0" smtClean="0">
                <a:latin typeface="Monotype Corsiva" pitchFamily="66" charset="0"/>
              </a:rPr>
              <a:t>1</a:t>
            </a:r>
            <a:r>
              <a:rPr lang="ru-RU" sz="2800" dirty="0" smtClean="0">
                <a:latin typeface="Monotype Corsiva" pitchFamily="66" charset="0"/>
              </a:rPr>
              <a:t> так, </a:t>
            </a:r>
            <a:r>
              <a:rPr lang="ru-RU" sz="2800" dirty="0" err="1" smtClean="0">
                <a:latin typeface="Monotype Corsiva" pitchFamily="66" charset="0"/>
              </a:rPr>
              <a:t>щоб</a:t>
            </a:r>
            <a:r>
              <a:rPr lang="ru-RU" sz="2800" dirty="0" smtClean="0">
                <a:latin typeface="Monotype Corsiva" pitchFamily="66" charset="0"/>
              </a:rPr>
              <a:t> вершина А </a:t>
            </a:r>
            <a:r>
              <a:rPr lang="ru-RU" sz="2800" dirty="0" err="1" smtClean="0">
                <a:latin typeface="Monotype Corsiva" pitchFamily="66" charset="0"/>
              </a:rPr>
              <a:t>сумістилася</a:t>
            </a:r>
            <a:r>
              <a:rPr lang="ru-RU" sz="2800" dirty="0" smtClean="0">
                <a:latin typeface="Monotype Corsiva" pitchFamily="66" charset="0"/>
              </a:rPr>
              <a:t> </a:t>
            </a:r>
            <a:r>
              <a:rPr lang="ru-RU" sz="2800" dirty="0" err="1" smtClean="0">
                <a:latin typeface="Monotype Corsiva" pitchFamily="66" charset="0"/>
              </a:rPr>
              <a:t>з</a:t>
            </a:r>
            <a:r>
              <a:rPr lang="ru-RU" sz="2800" dirty="0" smtClean="0">
                <a:latin typeface="Monotype Corsiva" pitchFamily="66" charset="0"/>
              </a:rPr>
              <a:t> вершиною А</a:t>
            </a:r>
            <a:r>
              <a:rPr lang="ru-RU" sz="2800" baseline="-25000" dirty="0" smtClean="0">
                <a:latin typeface="Monotype Corsiva" pitchFamily="66" charset="0"/>
              </a:rPr>
              <a:t>1</a:t>
            </a:r>
            <a:r>
              <a:rPr lang="ru-RU" sz="2800" dirty="0" smtClean="0">
                <a:latin typeface="Monotype Corsiva" pitchFamily="66" charset="0"/>
              </a:rPr>
              <a:t> , а вершина С — </a:t>
            </a:r>
            <a:r>
              <a:rPr lang="ru-RU" sz="2800" dirty="0" err="1" smtClean="0">
                <a:latin typeface="Monotype Corsiva" pitchFamily="66" charset="0"/>
              </a:rPr>
              <a:t>з</a:t>
            </a:r>
            <a:r>
              <a:rPr lang="ru-RU" sz="2800" dirty="0" smtClean="0">
                <a:latin typeface="Monotype Corsiva" pitchFamily="66" charset="0"/>
              </a:rPr>
              <a:t> вер­шиною С</a:t>
            </a:r>
            <a:r>
              <a:rPr lang="ru-RU" sz="2800" baseline="-25000" dirty="0" smtClean="0">
                <a:latin typeface="Monotype Corsiva" pitchFamily="66" charset="0"/>
              </a:rPr>
              <a:t>1</a:t>
            </a:r>
            <a:r>
              <a:rPr lang="ru-RU" sz="2800" dirty="0" smtClean="0">
                <a:latin typeface="Monotype Corsiva" pitchFamily="66" charset="0"/>
              </a:rPr>
              <a:t>. </a:t>
            </a:r>
            <a:r>
              <a:rPr lang="ru-RU" sz="2800" dirty="0" err="1" smtClean="0">
                <a:latin typeface="Monotype Corsiva" pitchFamily="66" charset="0"/>
              </a:rPr>
              <a:t>Оскільки</a:t>
            </a:r>
            <a:r>
              <a:rPr lang="ru-RU" sz="2800" dirty="0" smtClean="0">
                <a:latin typeface="Monotype Corsiva" pitchFamily="66" charset="0"/>
              </a:rPr>
              <a:t>  кут А =  кут А</a:t>
            </a:r>
            <a:r>
              <a:rPr lang="ru-RU" sz="2800" baseline="-25000" dirty="0" smtClean="0">
                <a:latin typeface="Monotype Corsiva" pitchFamily="66" charset="0"/>
              </a:rPr>
              <a:t>1</a:t>
            </a:r>
            <a:r>
              <a:rPr lang="ru-RU" sz="2800" dirty="0" smtClean="0">
                <a:latin typeface="Monotype Corsiva" pitchFamily="66" charset="0"/>
              </a:rPr>
              <a:t> при </a:t>
            </a:r>
            <a:r>
              <a:rPr lang="ru-RU" sz="2800" dirty="0" err="1" smtClean="0">
                <a:latin typeface="Monotype Corsiva" pitchFamily="66" charset="0"/>
              </a:rPr>
              <a:t>накладанні</a:t>
            </a:r>
            <a:r>
              <a:rPr lang="ru-RU" sz="2800" dirty="0" smtClean="0">
                <a:latin typeface="Monotype Corsiva" pitchFamily="66" charset="0"/>
              </a:rPr>
              <a:t> </a:t>
            </a:r>
            <a:r>
              <a:rPr lang="ru-RU" sz="2800" dirty="0" err="1" smtClean="0">
                <a:latin typeface="Monotype Corsiva" pitchFamily="66" charset="0"/>
              </a:rPr>
              <a:t>промінь</a:t>
            </a:r>
            <a:r>
              <a:rPr lang="ru-RU" sz="2800" dirty="0" smtClean="0">
                <a:latin typeface="Monotype Corsiva" pitchFamily="66" charset="0"/>
              </a:rPr>
              <a:t> АВ </a:t>
            </a:r>
            <a:r>
              <a:rPr lang="ru-RU" sz="2800" dirty="0" err="1" smtClean="0">
                <a:latin typeface="Monotype Corsiva" pitchFamily="66" charset="0"/>
              </a:rPr>
              <a:t>суміститься</a:t>
            </a:r>
            <a:r>
              <a:rPr lang="ru-RU" sz="2800" dirty="0" smtClean="0">
                <a:latin typeface="Monotype Corsiva" pitchFamily="66" charset="0"/>
              </a:rPr>
              <a:t> </a:t>
            </a:r>
            <a:r>
              <a:rPr lang="ru-RU" sz="2800" dirty="0" err="1" smtClean="0">
                <a:latin typeface="Monotype Corsiva" pitchFamily="66" charset="0"/>
              </a:rPr>
              <a:t>з</a:t>
            </a:r>
            <a:r>
              <a:rPr lang="ru-RU" sz="2800" dirty="0" smtClean="0">
                <a:latin typeface="Monotype Corsiva" pitchFamily="66" charset="0"/>
              </a:rPr>
              <a:t> </a:t>
            </a:r>
            <a:r>
              <a:rPr lang="ru-RU" sz="2800" dirty="0" err="1" smtClean="0">
                <a:latin typeface="Monotype Corsiva" pitchFamily="66" charset="0"/>
              </a:rPr>
              <a:t>променем</a:t>
            </a:r>
            <a:r>
              <a:rPr lang="ru-RU" sz="2800" dirty="0" smtClean="0">
                <a:latin typeface="Monotype Corsiva" pitchFamily="66" charset="0"/>
              </a:rPr>
              <a:t> А</a:t>
            </a:r>
            <a:r>
              <a:rPr lang="ru-RU" sz="2800" baseline="-25000" dirty="0" smtClean="0">
                <a:latin typeface="Monotype Corsiva" pitchFamily="66" charset="0"/>
              </a:rPr>
              <a:t>1</a:t>
            </a:r>
            <a:r>
              <a:rPr lang="ru-RU" sz="2800" dirty="0" smtClean="0">
                <a:latin typeface="Monotype Corsiva" pitchFamily="66" charset="0"/>
              </a:rPr>
              <a:t>В</a:t>
            </a:r>
            <a:r>
              <a:rPr lang="ru-RU" sz="2800" baseline="-25000" dirty="0" smtClean="0">
                <a:latin typeface="Monotype Corsiva" pitchFamily="66" charset="0"/>
              </a:rPr>
              <a:t>1</a:t>
            </a:r>
            <a:r>
              <a:rPr lang="ru-RU" sz="2800" dirty="0" smtClean="0">
                <a:latin typeface="Monotype Corsiva" pitchFamily="66" charset="0"/>
              </a:rPr>
              <a:t>. </a:t>
            </a:r>
            <a:r>
              <a:rPr lang="ru-RU" sz="2800" dirty="0" err="1" smtClean="0">
                <a:latin typeface="Monotype Corsiva" pitchFamily="66" charset="0"/>
              </a:rPr>
              <a:t>Оскільки</a:t>
            </a:r>
            <a:r>
              <a:rPr lang="ru-RU" sz="2800" dirty="0" smtClean="0">
                <a:latin typeface="Monotype Corsiva" pitchFamily="66" charset="0"/>
              </a:rPr>
              <a:t>  кут С = кут С</a:t>
            </a:r>
            <a:r>
              <a:rPr lang="ru-RU" sz="2800" baseline="-25000" dirty="0" smtClean="0">
                <a:latin typeface="Monotype Corsiva" pitchFamily="66" charset="0"/>
              </a:rPr>
              <a:t>1</a:t>
            </a:r>
            <a:r>
              <a:rPr lang="ru-RU" sz="2800" dirty="0" smtClean="0">
                <a:latin typeface="Monotype Corsiva" pitchFamily="66" charset="0"/>
              </a:rPr>
              <a:t>  при </a:t>
            </a:r>
            <a:r>
              <a:rPr lang="ru-RU" sz="2800" dirty="0" err="1" smtClean="0">
                <a:latin typeface="Monotype Corsiva" pitchFamily="66" charset="0"/>
              </a:rPr>
              <a:t>накладанні</a:t>
            </a:r>
            <a:r>
              <a:rPr lang="ru-RU" sz="2800" dirty="0" smtClean="0">
                <a:latin typeface="Monotype Corsiva" pitchFamily="66" charset="0"/>
              </a:rPr>
              <a:t> </a:t>
            </a:r>
            <a:r>
              <a:rPr lang="ru-RU" sz="2800" dirty="0" err="1" smtClean="0">
                <a:latin typeface="Monotype Corsiva" pitchFamily="66" charset="0"/>
              </a:rPr>
              <a:t>промінь</a:t>
            </a:r>
            <a:r>
              <a:rPr lang="ru-RU" sz="2800" dirty="0" smtClean="0">
                <a:latin typeface="Monotype Corsiva" pitchFamily="66" charset="0"/>
              </a:rPr>
              <a:t> СВ </a:t>
            </a:r>
            <a:r>
              <a:rPr lang="ru-RU" sz="2800" dirty="0" err="1" smtClean="0">
                <a:latin typeface="Monotype Corsiva" pitchFamily="66" charset="0"/>
              </a:rPr>
              <a:t>суміститься</a:t>
            </a:r>
            <a:r>
              <a:rPr lang="ru-RU" sz="2800" dirty="0" smtClean="0">
                <a:latin typeface="Monotype Corsiva" pitchFamily="66" charset="0"/>
              </a:rPr>
              <a:t> </a:t>
            </a:r>
            <a:r>
              <a:rPr lang="ru-RU" sz="2800" dirty="0" err="1" smtClean="0">
                <a:latin typeface="Monotype Corsiva" pitchFamily="66" charset="0"/>
              </a:rPr>
              <a:t>з</a:t>
            </a:r>
            <a:r>
              <a:rPr lang="ru-RU" sz="2800" dirty="0" smtClean="0">
                <a:latin typeface="Monotype Corsiva" pitchFamily="66" charset="0"/>
              </a:rPr>
              <a:t> </a:t>
            </a:r>
            <a:r>
              <a:rPr lang="ru-RU" sz="2800" dirty="0" err="1" smtClean="0">
                <a:latin typeface="Monotype Corsiva" pitchFamily="66" charset="0"/>
              </a:rPr>
              <a:t>променем</a:t>
            </a:r>
            <a:r>
              <a:rPr lang="ru-RU" sz="2800" dirty="0" smtClean="0">
                <a:latin typeface="Monotype Corsiva" pitchFamily="66" charset="0"/>
              </a:rPr>
              <a:t> С</a:t>
            </a:r>
            <a:r>
              <a:rPr lang="ru-RU" sz="2800" baseline="-25000" dirty="0" smtClean="0">
                <a:latin typeface="Monotype Corsiva" pitchFamily="66" charset="0"/>
              </a:rPr>
              <a:t>1</a:t>
            </a:r>
            <a:r>
              <a:rPr lang="ru-RU" sz="2800" dirty="0" smtClean="0">
                <a:latin typeface="Monotype Corsiva" pitchFamily="66" charset="0"/>
              </a:rPr>
              <a:t>В</a:t>
            </a:r>
            <a:r>
              <a:rPr lang="ru-RU" sz="2800" baseline="-25000" dirty="0" smtClean="0">
                <a:latin typeface="Monotype Corsiva" pitchFamily="66" charset="0"/>
              </a:rPr>
              <a:t>1</a:t>
            </a:r>
            <a:r>
              <a:rPr lang="ru-RU" sz="2800" dirty="0" smtClean="0">
                <a:latin typeface="Monotype Corsiva" pitchFamily="66" charset="0"/>
              </a:rPr>
              <a:t> Точки В та В</a:t>
            </a:r>
            <a:r>
              <a:rPr lang="ru-RU" sz="2800" baseline="-25000" dirty="0" smtClean="0">
                <a:latin typeface="Monotype Corsiva" pitchFamily="66" charset="0"/>
              </a:rPr>
              <a:t>1</a:t>
            </a:r>
            <a:r>
              <a:rPr lang="ru-RU" sz="2800" dirty="0" smtClean="0">
                <a:latin typeface="Monotype Corsiva" pitchFamily="66" charset="0"/>
              </a:rPr>
              <a:t> </a:t>
            </a:r>
            <a:r>
              <a:rPr lang="ru-RU" sz="2800" dirty="0" err="1" smtClean="0">
                <a:latin typeface="Monotype Corsiva" pitchFamily="66" charset="0"/>
              </a:rPr>
              <a:t>є</a:t>
            </a:r>
            <a:r>
              <a:rPr lang="ru-RU" sz="2800" dirty="0" smtClean="0">
                <a:latin typeface="Monotype Corsiva" pitchFamily="66" charset="0"/>
              </a:rPr>
              <a:t> </a:t>
            </a:r>
            <a:r>
              <a:rPr lang="ru-RU" sz="2800" dirty="0" err="1" smtClean="0">
                <a:latin typeface="Monotype Corsiva" pitchFamily="66" charset="0"/>
              </a:rPr>
              <a:t>спільними</a:t>
            </a:r>
            <a:r>
              <a:rPr lang="ru-RU" sz="2800" dirty="0" smtClean="0">
                <a:latin typeface="Monotype Corsiva" pitchFamily="66" charset="0"/>
              </a:rPr>
              <a:t> точка­ми </a:t>
            </a:r>
            <a:r>
              <a:rPr lang="ru-RU" sz="2800" dirty="0" err="1" smtClean="0">
                <a:latin typeface="Monotype Corsiva" pitchFamily="66" charset="0"/>
              </a:rPr>
              <a:t>променів</a:t>
            </a:r>
            <a:r>
              <a:rPr lang="ru-RU" sz="2800" dirty="0" smtClean="0">
                <a:latin typeface="Monotype Corsiva" pitchFamily="66" charset="0"/>
              </a:rPr>
              <a:t> АВ та ВС, </a:t>
            </a:r>
            <a:r>
              <a:rPr lang="ru-RU" sz="2800" dirty="0" err="1" smtClean="0">
                <a:latin typeface="Monotype Corsiva" pitchFamily="66" charset="0"/>
              </a:rPr>
              <a:t>отже</a:t>
            </a:r>
            <a:r>
              <a:rPr lang="ru-RU" sz="2800" dirty="0" smtClean="0">
                <a:latin typeface="Monotype Corsiva" pitchFamily="66" charset="0"/>
              </a:rPr>
              <a:t>, </a:t>
            </a:r>
            <a:r>
              <a:rPr lang="ru-RU" sz="2800" dirty="0" err="1" smtClean="0">
                <a:latin typeface="Monotype Corsiva" pitchFamily="66" charset="0"/>
              </a:rPr>
              <a:t>ці</a:t>
            </a:r>
            <a:r>
              <a:rPr lang="ru-RU" sz="2800" dirty="0" smtClean="0">
                <a:latin typeface="Monotype Corsiva" pitchFamily="66" charset="0"/>
              </a:rPr>
              <a:t> точки </a:t>
            </a:r>
            <a:r>
              <a:rPr lang="ru-RU" sz="2800" dirty="0" err="1" smtClean="0">
                <a:latin typeface="Monotype Corsiva" pitchFamily="66" charset="0"/>
              </a:rPr>
              <a:t>збігаються</a:t>
            </a:r>
            <a:r>
              <a:rPr lang="ru-RU" sz="2800" dirty="0" smtClean="0">
                <a:latin typeface="Monotype Corsiva" pitchFamily="66" charset="0"/>
              </a:rPr>
              <a:t>.</a:t>
            </a:r>
          </a:p>
          <a:p>
            <a:pPr algn="ctr"/>
            <a:r>
              <a:rPr lang="ru-RU" sz="2800" dirty="0" smtClean="0">
                <a:latin typeface="Monotype Corsiva" pitchFamily="66" charset="0"/>
              </a:rPr>
              <a:t>Теорему доведено.</a:t>
            </a:r>
            <a:endParaRPr lang="ru-RU" sz="2800" dirty="0">
              <a:latin typeface="Monotype Corsiva" pitchFamily="66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88825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Monotype Corsiva" pitchFamily="66" charset="0"/>
              </a:rPr>
              <a:t>Теорема 3 (</a:t>
            </a:r>
            <a:r>
              <a:rPr lang="ru-RU" sz="2400" b="1" dirty="0" err="1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Monotype Corsiva" pitchFamily="66" charset="0"/>
              </a:rPr>
              <a:t>третя</a:t>
            </a:r>
            <a:r>
              <a:rPr lang="ru-RU" sz="24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Monotype Corsiva" pitchFamily="66" charset="0"/>
              </a:rPr>
              <a:t> </a:t>
            </a:r>
            <a:r>
              <a:rPr lang="ru-RU" sz="2400" b="1" dirty="0" err="1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Monotype Corsiva" pitchFamily="66" charset="0"/>
              </a:rPr>
              <a:t>ознака</a:t>
            </a:r>
            <a:r>
              <a:rPr lang="ru-RU" sz="24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Monotype Corsiva" pitchFamily="66" charset="0"/>
              </a:rPr>
              <a:t> </a:t>
            </a:r>
            <a:r>
              <a:rPr lang="ru-RU" sz="2400" b="1" dirty="0" err="1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Monotype Corsiva" pitchFamily="66" charset="0"/>
              </a:rPr>
              <a:t>рівності</a:t>
            </a:r>
            <a:r>
              <a:rPr lang="ru-RU" sz="24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Monotype Corsiva" pitchFamily="66" charset="0"/>
              </a:rPr>
              <a:t> </a:t>
            </a:r>
            <a:r>
              <a:rPr lang="ru-RU" sz="2400" b="1" dirty="0" err="1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Monotype Corsiva" pitchFamily="66" charset="0"/>
              </a:rPr>
              <a:t>трикутників</a:t>
            </a:r>
            <a:r>
              <a:rPr lang="ru-RU" sz="24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Monotype Corsiva" pitchFamily="66" charset="0"/>
              </a:rPr>
              <a:t>)</a:t>
            </a:r>
          </a:p>
          <a:p>
            <a:pPr algn="ctr"/>
            <a:r>
              <a:rPr lang="ru-RU" sz="2400" b="1" dirty="0" err="1" smtClean="0">
                <a:latin typeface="Monotype Corsiva" pitchFamily="66" charset="0"/>
              </a:rPr>
              <a:t>Якщо</a:t>
            </a:r>
            <a:r>
              <a:rPr lang="ru-RU" sz="2400" b="1" dirty="0" smtClean="0">
                <a:latin typeface="Monotype Corsiva" pitchFamily="66" charset="0"/>
              </a:rPr>
              <a:t> три </a:t>
            </a:r>
            <a:r>
              <a:rPr lang="ru-RU" sz="2400" b="1" dirty="0" err="1" smtClean="0">
                <a:latin typeface="Monotype Corsiva" pitchFamily="66" charset="0"/>
              </a:rPr>
              <a:t>сторони</a:t>
            </a:r>
            <a:r>
              <a:rPr lang="ru-RU" sz="2400" b="1" dirty="0" smtClean="0">
                <a:latin typeface="Monotype Corsiva" pitchFamily="66" charset="0"/>
              </a:rPr>
              <a:t> одного </a:t>
            </a:r>
            <a:r>
              <a:rPr lang="ru-RU" sz="2400" b="1" dirty="0" err="1" smtClean="0">
                <a:latin typeface="Monotype Corsiva" pitchFamily="66" charset="0"/>
              </a:rPr>
              <a:t>трикутника</a:t>
            </a:r>
            <a:r>
              <a:rPr lang="ru-RU" sz="2400" b="1" dirty="0" smtClean="0">
                <a:latin typeface="Monotype Corsiva" pitchFamily="66" charset="0"/>
              </a:rPr>
              <a:t> </a:t>
            </a:r>
            <a:r>
              <a:rPr lang="ru-RU" sz="2400" b="1" dirty="0" err="1" smtClean="0">
                <a:latin typeface="Monotype Corsiva" pitchFamily="66" charset="0"/>
              </a:rPr>
              <a:t>дорівнюють</a:t>
            </a:r>
            <a:r>
              <a:rPr lang="ru-RU" sz="2400" b="1" dirty="0" smtClean="0">
                <a:latin typeface="Monotype Corsiva" pitchFamily="66" charset="0"/>
              </a:rPr>
              <a:t> </a:t>
            </a:r>
            <a:r>
              <a:rPr lang="ru-RU" sz="2400" b="1" dirty="0" err="1" smtClean="0">
                <a:latin typeface="Monotype Corsiva" pitchFamily="66" charset="0"/>
              </a:rPr>
              <a:t>відповідно</a:t>
            </a:r>
            <a:r>
              <a:rPr lang="ru-RU" sz="2400" b="1" dirty="0" smtClean="0">
                <a:latin typeface="Monotype Corsiva" pitchFamily="66" charset="0"/>
              </a:rPr>
              <a:t> </a:t>
            </a:r>
            <a:r>
              <a:rPr lang="ru-RU" sz="2400" b="1" dirty="0" err="1" smtClean="0">
                <a:latin typeface="Monotype Corsiva" pitchFamily="66" charset="0"/>
              </a:rPr>
              <a:t>трьом</a:t>
            </a:r>
            <a:r>
              <a:rPr lang="ru-RU" sz="2400" b="1" dirty="0" smtClean="0">
                <a:latin typeface="Monotype Corsiva" pitchFamily="66" charset="0"/>
              </a:rPr>
              <a:t> сторонам другого </a:t>
            </a:r>
            <a:r>
              <a:rPr lang="ru-RU" sz="2400" b="1" dirty="0" err="1" smtClean="0">
                <a:latin typeface="Monotype Corsiva" pitchFamily="66" charset="0"/>
              </a:rPr>
              <a:t>трикутника</a:t>
            </a:r>
            <a:r>
              <a:rPr lang="ru-RU" sz="2400" b="1" dirty="0" smtClean="0">
                <a:latin typeface="Monotype Corsiva" pitchFamily="66" charset="0"/>
              </a:rPr>
              <a:t>, то </a:t>
            </a:r>
            <a:r>
              <a:rPr lang="ru-RU" sz="2400" b="1" dirty="0" err="1" smtClean="0">
                <a:latin typeface="Monotype Corsiva" pitchFamily="66" charset="0"/>
              </a:rPr>
              <a:t>такі</a:t>
            </a:r>
            <a:r>
              <a:rPr lang="ru-RU" sz="2400" b="1" dirty="0" smtClean="0">
                <a:latin typeface="Monotype Corsiva" pitchFamily="66" charset="0"/>
              </a:rPr>
              <a:t> </a:t>
            </a:r>
            <a:r>
              <a:rPr lang="ru-RU" sz="2400" b="1" dirty="0" err="1" smtClean="0">
                <a:latin typeface="Monotype Corsiva" pitchFamily="66" charset="0"/>
              </a:rPr>
              <a:t>трикутники</a:t>
            </a:r>
            <a:r>
              <a:rPr lang="ru-RU" sz="2400" b="1" dirty="0" smtClean="0">
                <a:latin typeface="Monotype Corsiva" pitchFamily="66" charset="0"/>
              </a:rPr>
              <a:t> </a:t>
            </a:r>
            <a:r>
              <a:rPr lang="ru-RU" sz="2400" b="1" dirty="0" err="1" smtClean="0">
                <a:latin typeface="Monotype Corsiva" pitchFamily="66" charset="0"/>
              </a:rPr>
              <a:t>рівні</a:t>
            </a:r>
            <a:r>
              <a:rPr lang="ru-RU" sz="2400" b="1" dirty="0" smtClean="0">
                <a:latin typeface="Monotype Corsiva" pitchFamily="66" charset="0"/>
              </a:rPr>
              <a:t>.</a:t>
            </a:r>
            <a:endParaRPr lang="ru-RU" sz="2400" dirty="0" smtClean="0">
              <a:latin typeface="Monotype Corsiva" pitchFamily="66" charset="0"/>
            </a:endParaRPr>
          </a:p>
          <a:p>
            <a:pPr algn="ctr"/>
            <a:r>
              <a:rPr lang="ru-RU" sz="2400" dirty="0" smtClean="0">
                <a:latin typeface="Monotype Corsiva" pitchFamily="66" charset="0"/>
              </a:rPr>
              <a:t> </a:t>
            </a:r>
          </a:p>
          <a:p>
            <a:pPr algn="ctr"/>
            <a:r>
              <a:rPr lang="ru-RU" sz="2400" dirty="0" err="1" smtClean="0">
                <a:latin typeface="Monotype Corsiva" pitchFamily="66" charset="0"/>
              </a:rPr>
              <a:t>Доведення</a:t>
            </a:r>
            <a:r>
              <a:rPr lang="ru-RU" sz="2400" dirty="0" smtClean="0">
                <a:latin typeface="Monotype Corsiva" pitchFamily="66" charset="0"/>
              </a:rPr>
              <a:t>.</a:t>
            </a:r>
          </a:p>
          <a:p>
            <a:pPr algn="ctr"/>
            <a:r>
              <a:rPr lang="ru-RU" sz="2400" dirty="0" err="1" smtClean="0">
                <a:latin typeface="Monotype Corsiva" pitchFamily="66" charset="0"/>
              </a:rPr>
              <a:t>Розглянемо</a:t>
            </a:r>
            <a:r>
              <a:rPr lang="ru-RU" sz="2400" dirty="0" smtClean="0">
                <a:latin typeface="Monotype Corsiva" pitchFamily="66" charset="0"/>
              </a:rPr>
              <a:t> </a:t>
            </a:r>
            <a:r>
              <a:rPr lang="ru-RU" sz="2400" dirty="0" err="1" smtClean="0">
                <a:latin typeface="Monotype Corsiva" pitchFamily="66" charset="0"/>
              </a:rPr>
              <a:t>трикутники</a:t>
            </a:r>
            <a:r>
              <a:rPr lang="ru-RU" sz="2400" dirty="0" smtClean="0">
                <a:latin typeface="Monotype Corsiva" pitchFamily="66" charset="0"/>
              </a:rPr>
              <a:t> АВС та А</a:t>
            </a:r>
            <a:r>
              <a:rPr lang="ru-RU" sz="2400" baseline="-25000" dirty="0" smtClean="0">
                <a:latin typeface="Monotype Corsiva" pitchFamily="66" charset="0"/>
              </a:rPr>
              <a:t>1</a:t>
            </a:r>
            <a:r>
              <a:rPr lang="ru-RU" sz="2400" dirty="0" smtClean="0">
                <a:latin typeface="Monotype Corsiva" pitchFamily="66" charset="0"/>
              </a:rPr>
              <a:t>В</a:t>
            </a:r>
            <a:r>
              <a:rPr lang="ru-RU" sz="2400" baseline="-25000" dirty="0" smtClean="0">
                <a:latin typeface="Monotype Corsiva" pitchFamily="66" charset="0"/>
              </a:rPr>
              <a:t>1</a:t>
            </a:r>
            <a:r>
              <a:rPr lang="ru-RU" sz="2400" dirty="0" smtClean="0">
                <a:latin typeface="Monotype Corsiva" pitchFamily="66" charset="0"/>
              </a:rPr>
              <a:t>С</a:t>
            </a:r>
            <a:r>
              <a:rPr lang="ru-RU" sz="2400" baseline="-25000" dirty="0" smtClean="0">
                <a:latin typeface="Monotype Corsiva" pitchFamily="66" charset="0"/>
              </a:rPr>
              <a:t>1</a:t>
            </a:r>
            <a:r>
              <a:rPr lang="ru-RU" sz="2400" dirty="0" smtClean="0">
                <a:latin typeface="Monotype Corsiva" pitchFamily="66" charset="0"/>
              </a:rPr>
              <a:t>, у </a:t>
            </a:r>
            <a:r>
              <a:rPr lang="ru-RU" sz="2400" dirty="0" err="1" smtClean="0">
                <a:latin typeface="Monotype Corsiva" pitchFamily="66" charset="0"/>
              </a:rPr>
              <a:t>яких</a:t>
            </a:r>
            <a:r>
              <a:rPr lang="ru-RU" sz="2400" dirty="0" smtClean="0">
                <a:latin typeface="Monotype Corsiva" pitchFamily="66" charset="0"/>
              </a:rPr>
              <a:t> АВ =А</a:t>
            </a:r>
            <a:r>
              <a:rPr lang="ru-RU" sz="2400" baseline="-25000" dirty="0" smtClean="0">
                <a:latin typeface="Monotype Corsiva" pitchFamily="66" charset="0"/>
              </a:rPr>
              <a:t>1</a:t>
            </a:r>
            <a:r>
              <a:rPr lang="ru-RU" sz="2400" dirty="0" smtClean="0">
                <a:latin typeface="Monotype Corsiva" pitchFamily="66" charset="0"/>
              </a:rPr>
              <a:t>В</a:t>
            </a:r>
            <a:r>
              <a:rPr lang="ru-RU" sz="2400" baseline="-25000" dirty="0" smtClean="0">
                <a:latin typeface="Monotype Corsiva" pitchFamily="66" charset="0"/>
              </a:rPr>
              <a:t>1</a:t>
            </a:r>
            <a:r>
              <a:rPr lang="ru-RU" sz="2400" dirty="0" smtClean="0">
                <a:latin typeface="Monotype Corsiva" pitchFamily="66" charset="0"/>
              </a:rPr>
              <a:t>, АС = А</a:t>
            </a:r>
            <a:r>
              <a:rPr lang="ru-RU" sz="2400" baseline="-25000" dirty="0" smtClean="0">
                <a:latin typeface="Monotype Corsiva" pitchFamily="66" charset="0"/>
              </a:rPr>
              <a:t>1</a:t>
            </a:r>
            <a:r>
              <a:rPr lang="ru-RU" sz="2400" dirty="0" smtClean="0">
                <a:latin typeface="Monotype Corsiva" pitchFamily="66" charset="0"/>
              </a:rPr>
              <a:t>С</a:t>
            </a:r>
            <a:r>
              <a:rPr lang="ru-RU" sz="2400" baseline="-25000" dirty="0" smtClean="0">
                <a:latin typeface="Monotype Corsiva" pitchFamily="66" charset="0"/>
              </a:rPr>
              <a:t>1</a:t>
            </a:r>
            <a:r>
              <a:rPr lang="ru-RU" sz="2400" dirty="0" smtClean="0">
                <a:latin typeface="Monotype Corsiva" pitchFamily="66" charset="0"/>
              </a:rPr>
              <a:t> </a:t>
            </a:r>
            <a:r>
              <a:rPr lang="ru-RU" sz="2400" dirty="0" err="1" smtClean="0">
                <a:latin typeface="Monotype Corsiva" pitchFamily="66" charset="0"/>
              </a:rPr>
              <a:t>і</a:t>
            </a:r>
            <a:r>
              <a:rPr lang="ru-RU" sz="2400" dirty="0" smtClean="0">
                <a:latin typeface="Monotype Corsiva" pitchFamily="66" charset="0"/>
              </a:rPr>
              <a:t> ВС = В</a:t>
            </a:r>
            <a:r>
              <a:rPr lang="ru-RU" sz="2400" baseline="-25000" dirty="0" smtClean="0">
                <a:latin typeface="Monotype Corsiva" pitchFamily="66" charset="0"/>
              </a:rPr>
              <a:t>1</a:t>
            </a:r>
            <a:r>
              <a:rPr lang="ru-RU" sz="2400" dirty="0" smtClean="0">
                <a:latin typeface="Monotype Corsiva" pitchFamily="66" charset="0"/>
              </a:rPr>
              <a:t>С</a:t>
            </a:r>
            <a:r>
              <a:rPr lang="ru-RU" sz="2400" baseline="-25000" dirty="0" smtClean="0">
                <a:latin typeface="Monotype Corsiva" pitchFamily="66" charset="0"/>
              </a:rPr>
              <a:t>1</a:t>
            </a:r>
            <a:r>
              <a:rPr lang="ru-RU" sz="2400" dirty="0" smtClean="0">
                <a:latin typeface="Monotype Corsiva" pitchFamily="66" charset="0"/>
              </a:rPr>
              <a:t>.</a:t>
            </a:r>
          </a:p>
          <a:p>
            <a:pPr algn="ctr"/>
            <a:r>
              <a:rPr lang="ru-RU" sz="2400" dirty="0" err="1" smtClean="0">
                <a:latin typeface="Monotype Corsiva" pitchFamily="66" charset="0"/>
              </a:rPr>
              <a:t>Доведемо</a:t>
            </a:r>
            <a:r>
              <a:rPr lang="ru-RU" sz="2400" dirty="0" smtClean="0">
                <a:latin typeface="Monotype Corsiva" pitchFamily="66" charset="0"/>
              </a:rPr>
              <a:t>, </a:t>
            </a:r>
            <a:r>
              <a:rPr lang="ru-RU" sz="2400" dirty="0" err="1" smtClean="0">
                <a:latin typeface="Monotype Corsiva" pitchFamily="66" charset="0"/>
              </a:rPr>
              <a:t>що</a:t>
            </a:r>
            <a:r>
              <a:rPr lang="ru-RU" sz="2400" dirty="0" smtClean="0">
                <a:latin typeface="Monotype Corsiva" pitchFamily="66" charset="0"/>
              </a:rPr>
              <a:t> </a:t>
            </a:r>
            <a:r>
              <a:rPr lang="ru-RU" sz="2400" dirty="0" err="1" smtClean="0">
                <a:latin typeface="Monotype Corsiva" pitchFamily="66" charset="0"/>
              </a:rPr>
              <a:t>трикутники</a:t>
            </a:r>
            <a:r>
              <a:rPr lang="ru-RU" sz="2400" dirty="0" smtClean="0">
                <a:latin typeface="Monotype Corsiva" pitchFamily="66" charset="0"/>
              </a:rPr>
              <a:t> АВС та А</a:t>
            </a:r>
            <a:r>
              <a:rPr lang="ru-RU" sz="2400" baseline="-25000" dirty="0" smtClean="0">
                <a:latin typeface="Monotype Corsiva" pitchFamily="66" charset="0"/>
              </a:rPr>
              <a:t>1</a:t>
            </a:r>
            <a:r>
              <a:rPr lang="ru-RU" sz="2400" dirty="0" smtClean="0">
                <a:latin typeface="Monotype Corsiva" pitchFamily="66" charset="0"/>
              </a:rPr>
              <a:t>В</a:t>
            </a:r>
            <a:r>
              <a:rPr lang="ru-RU" sz="2400" baseline="-25000" dirty="0" smtClean="0">
                <a:latin typeface="Monotype Corsiva" pitchFamily="66" charset="0"/>
              </a:rPr>
              <a:t>1</a:t>
            </a:r>
            <a:r>
              <a:rPr lang="ru-RU" sz="2400" dirty="0" smtClean="0">
                <a:latin typeface="Monotype Corsiva" pitchFamily="66" charset="0"/>
              </a:rPr>
              <a:t>С</a:t>
            </a:r>
            <a:r>
              <a:rPr lang="ru-RU" sz="2400" baseline="-25000" dirty="0" smtClean="0">
                <a:latin typeface="Monotype Corsiva" pitchFamily="66" charset="0"/>
              </a:rPr>
              <a:t>1</a:t>
            </a:r>
            <a:r>
              <a:rPr lang="ru-RU" sz="2400" dirty="0" smtClean="0">
                <a:latin typeface="Monotype Corsiva" pitchFamily="66" charset="0"/>
              </a:rPr>
              <a:t> </a:t>
            </a:r>
            <a:r>
              <a:rPr lang="ru-RU" sz="2400" dirty="0" err="1" smtClean="0">
                <a:latin typeface="Monotype Corsiva" pitchFamily="66" charset="0"/>
              </a:rPr>
              <a:t>рівні</a:t>
            </a:r>
            <a:r>
              <a:rPr lang="ru-RU" sz="2400" dirty="0" smtClean="0">
                <a:latin typeface="Monotype Corsiva" pitchFamily="66" charset="0"/>
              </a:rPr>
              <a:t>.</a:t>
            </a:r>
          </a:p>
          <a:p>
            <a:pPr algn="ctr"/>
            <a:r>
              <a:rPr lang="ru-RU" sz="2400" dirty="0" err="1" smtClean="0">
                <a:latin typeface="Monotype Corsiva" pitchFamily="66" charset="0"/>
              </a:rPr>
              <a:t>Оскільки</a:t>
            </a:r>
            <a:r>
              <a:rPr lang="ru-RU" sz="2400" dirty="0" smtClean="0">
                <a:latin typeface="Monotype Corsiva" pitchFamily="66" charset="0"/>
              </a:rPr>
              <a:t> АС = А</a:t>
            </a:r>
            <a:r>
              <a:rPr lang="ru-RU" sz="2400" baseline="-25000" dirty="0" smtClean="0">
                <a:latin typeface="Monotype Corsiva" pitchFamily="66" charset="0"/>
              </a:rPr>
              <a:t>1</a:t>
            </a:r>
            <a:r>
              <a:rPr lang="ru-RU" sz="2400" dirty="0" smtClean="0">
                <a:latin typeface="Monotype Corsiva" pitchFamily="66" charset="0"/>
              </a:rPr>
              <a:t>С</a:t>
            </a:r>
            <a:r>
              <a:rPr lang="ru-RU" sz="2400" baseline="-25000" dirty="0" smtClean="0">
                <a:latin typeface="Monotype Corsiva" pitchFamily="66" charset="0"/>
              </a:rPr>
              <a:t>1</a:t>
            </a:r>
            <a:r>
              <a:rPr lang="ru-RU" sz="2400" dirty="0" smtClean="0">
                <a:latin typeface="Monotype Corsiva" pitchFamily="66" charset="0"/>
              </a:rPr>
              <a:t>, то </a:t>
            </a:r>
            <a:r>
              <a:rPr lang="ru-RU" sz="2400" dirty="0" err="1" smtClean="0">
                <a:latin typeface="Monotype Corsiva" pitchFamily="66" charset="0"/>
              </a:rPr>
              <a:t>трикутник</a:t>
            </a:r>
            <a:r>
              <a:rPr lang="ru-RU" sz="2400" dirty="0" smtClean="0">
                <a:latin typeface="Monotype Corsiva" pitchFamily="66" charset="0"/>
              </a:rPr>
              <a:t> АВС </a:t>
            </a:r>
            <a:r>
              <a:rPr lang="ru-RU" sz="2400" dirty="0" err="1" smtClean="0">
                <a:latin typeface="Monotype Corsiva" pitchFamily="66" charset="0"/>
              </a:rPr>
              <a:t>мож­на</a:t>
            </a:r>
            <a:r>
              <a:rPr lang="ru-RU" sz="2400" dirty="0" smtClean="0">
                <a:latin typeface="Monotype Corsiva" pitchFamily="66" charset="0"/>
              </a:rPr>
              <a:t> </a:t>
            </a:r>
            <a:r>
              <a:rPr lang="ru-RU" sz="2400" dirty="0" err="1" smtClean="0">
                <a:latin typeface="Monotype Corsiva" pitchFamily="66" charset="0"/>
              </a:rPr>
              <a:t>прикласти</a:t>
            </a:r>
            <a:r>
              <a:rPr lang="ru-RU" sz="2400" dirty="0" smtClean="0">
                <a:latin typeface="Monotype Corsiva" pitchFamily="66" charset="0"/>
              </a:rPr>
              <a:t> до </a:t>
            </a:r>
            <a:r>
              <a:rPr lang="ru-RU" sz="2400" dirty="0" err="1" smtClean="0">
                <a:latin typeface="Monotype Corsiva" pitchFamily="66" charset="0"/>
              </a:rPr>
              <a:t>трикутника</a:t>
            </a:r>
            <a:r>
              <a:rPr lang="ru-RU" sz="2400" dirty="0" smtClean="0">
                <a:latin typeface="Monotype Corsiva" pitchFamily="66" charset="0"/>
              </a:rPr>
              <a:t> А</a:t>
            </a:r>
            <a:r>
              <a:rPr lang="ru-RU" sz="2400" baseline="-25000" dirty="0" smtClean="0">
                <a:latin typeface="Monotype Corsiva" pitchFamily="66" charset="0"/>
              </a:rPr>
              <a:t>1</a:t>
            </a:r>
            <a:r>
              <a:rPr lang="ru-RU" sz="2400" dirty="0" smtClean="0">
                <a:latin typeface="Monotype Corsiva" pitchFamily="66" charset="0"/>
              </a:rPr>
              <a:t>В</a:t>
            </a:r>
            <a:r>
              <a:rPr lang="ru-RU" sz="2400" baseline="-25000" dirty="0" smtClean="0">
                <a:latin typeface="Monotype Corsiva" pitchFamily="66" charset="0"/>
              </a:rPr>
              <a:t>1</a:t>
            </a:r>
            <a:r>
              <a:rPr lang="ru-RU" sz="2400" dirty="0" smtClean="0">
                <a:latin typeface="Monotype Corsiva" pitchFamily="66" charset="0"/>
              </a:rPr>
              <a:t>С</a:t>
            </a:r>
            <a:r>
              <a:rPr lang="ru-RU" sz="2400" baseline="-25000" dirty="0" smtClean="0">
                <a:latin typeface="Monotype Corsiva" pitchFamily="66" charset="0"/>
              </a:rPr>
              <a:t>1</a:t>
            </a:r>
            <a:r>
              <a:rPr lang="ru-RU" sz="2400" dirty="0" smtClean="0">
                <a:latin typeface="Monotype Corsiva" pitchFamily="66" charset="0"/>
              </a:rPr>
              <a:t> так, </a:t>
            </a:r>
            <a:r>
              <a:rPr lang="ru-RU" sz="2400" dirty="0" err="1" smtClean="0">
                <a:latin typeface="Monotype Corsiva" pitchFamily="66" charset="0"/>
              </a:rPr>
              <a:t>щоб</a:t>
            </a:r>
            <a:r>
              <a:rPr lang="ru-RU" sz="2400" dirty="0" smtClean="0">
                <a:latin typeface="Monotype Corsiva" pitchFamily="66" charset="0"/>
              </a:rPr>
              <a:t> вершина А </a:t>
            </a:r>
            <a:r>
              <a:rPr lang="ru-RU" sz="2400" dirty="0" err="1" smtClean="0">
                <a:latin typeface="Monotype Corsiva" pitchFamily="66" charset="0"/>
              </a:rPr>
              <a:t>сумістилася</a:t>
            </a:r>
            <a:r>
              <a:rPr lang="ru-RU" sz="2400" dirty="0" smtClean="0">
                <a:latin typeface="Monotype Corsiva" pitchFamily="66" charset="0"/>
              </a:rPr>
              <a:t> </a:t>
            </a:r>
            <a:r>
              <a:rPr lang="ru-RU" sz="2400" dirty="0" err="1" smtClean="0">
                <a:latin typeface="Monotype Corsiva" pitchFamily="66" charset="0"/>
              </a:rPr>
              <a:t>з</a:t>
            </a:r>
            <a:r>
              <a:rPr lang="ru-RU" sz="2400" dirty="0" smtClean="0">
                <a:latin typeface="Monotype Corsiva" pitchFamily="66" charset="0"/>
              </a:rPr>
              <a:t> вершиною А</a:t>
            </a:r>
            <a:r>
              <a:rPr lang="ru-RU" sz="2400" baseline="-25000" dirty="0" smtClean="0">
                <a:latin typeface="Monotype Corsiva" pitchFamily="66" charset="0"/>
              </a:rPr>
              <a:t>1</a:t>
            </a:r>
            <a:r>
              <a:rPr lang="ru-RU" sz="2400" dirty="0" smtClean="0">
                <a:latin typeface="Monotype Corsiva" pitchFamily="66" charset="0"/>
              </a:rPr>
              <a:t>, а верши­на С — </a:t>
            </a:r>
            <a:r>
              <a:rPr lang="ru-RU" sz="2400" dirty="0" err="1" smtClean="0">
                <a:latin typeface="Monotype Corsiva" pitchFamily="66" charset="0"/>
              </a:rPr>
              <a:t>з</a:t>
            </a:r>
            <a:r>
              <a:rPr lang="ru-RU" sz="2400" dirty="0" smtClean="0">
                <a:latin typeface="Monotype Corsiva" pitchFamily="66" charset="0"/>
              </a:rPr>
              <a:t> вершиною С</a:t>
            </a:r>
            <a:r>
              <a:rPr lang="ru-RU" sz="2400" baseline="-25000" dirty="0" smtClean="0">
                <a:latin typeface="Monotype Corsiva" pitchFamily="66" charset="0"/>
              </a:rPr>
              <a:t>1</a:t>
            </a:r>
            <a:r>
              <a:rPr lang="ru-RU" sz="2400" dirty="0" smtClean="0">
                <a:latin typeface="Monotype Corsiva" pitchFamily="66" charset="0"/>
              </a:rPr>
              <a:t>. </a:t>
            </a:r>
            <a:r>
              <a:rPr lang="ru-RU" sz="2400" dirty="0" err="1" smtClean="0">
                <a:latin typeface="Monotype Corsiva" pitchFamily="66" charset="0"/>
              </a:rPr>
              <a:t>Проведемо</a:t>
            </a:r>
            <a:r>
              <a:rPr lang="ru-RU" sz="2400" dirty="0" smtClean="0">
                <a:latin typeface="Monotype Corsiva" pitchFamily="66" charset="0"/>
              </a:rPr>
              <a:t> </a:t>
            </a:r>
            <a:r>
              <a:rPr lang="ru-RU" sz="2400" dirty="0" err="1" smtClean="0">
                <a:latin typeface="Monotype Corsiva" pitchFamily="66" charset="0"/>
              </a:rPr>
              <a:t>відрізок</a:t>
            </a:r>
            <a:r>
              <a:rPr lang="ru-RU" sz="2400" dirty="0" smtClean="0">
                <a:latin typeface="Monotype Corsiva" pitchFamily="66" charset="0"/>
              </a:rPr>
              <a:t> ВВ</a:t>
            </a:r>
            <a:r>
              <a:rPr lang="ru-RU" sz="2400" baseline="-25000" dirty="0" smtClean="0">
                <a:latin typeface="Monotype Corsiva" pitchFamily="66" charset="0"/>
              </a:rPr>
              <a:t>1</a:t>
            </a:r>
            <a:r>
              <a:rPr lang="ru-RU" sz="2400" dirty="0" smtClean="0">
                <a:latin typeface="Monotype Corsiva" pitchFamily="66" charset="0"/>
              </a:rPr>
              <a:t>. </a:t>
            </a:r>
            <a:r>
              <a:rPr lang="ru-RU" sz="2400" dirty="0" err="1" smtClean="0">
                <a:latin typeface="Monotype Corsiva" pitchFamily="66" charset="0"/>
              </a:rPr>
              <a:t>Трикутники</a:t>
            </a:r>
            <a:r>
              <a:rPr lang="ru-RU" sz="2400" dirty="0" smtClean="0">
                <a:latin typeface="Monotype Corsiva" pitchFamily="66" charset="0"/>
              </a:rPr>
              <a:t> А</a:t>
            </a:r>
            <a:r>
              <a:rPr lang="ru-RU" sz="2400" baseline="-25000" dirty="0" smtClean="0">
                <a:latin typeface="Monotype Corsiva" pitchFamily="66" charset="0"/>
              </a:rPr>
              <a:t>1</a:t>
            </a:r>
            <a:r>
              <a:rPr lang="ru-RU" sz="2400" dirty="0" smtClean="0">
                <a:latin typeface="Monotype Corsiva" pitchFamily="66" charset="0"/>
              </a:rPr>
              <a:t>ВВ</a:t>
            </a:r>
            <a:r>
              <a:rPr lang="ru-RU" sz="2400" baseline="-25000" dirty="0" smtClean="0">
                <a:latin typeface="Monotype Corsiva" pitchFamily="66" charset="0"/>
              </a:rPr>
              <a:t>1</a:t>
            </a:r>
            <a:r>
              <a:rPr lang="ru-RU" sz="2400" dirty="0" smtClean="0">
                <a:latin typeface="Monotype Corsiva" pitchFamily="66" charset="0"/>
              </a:rPr>
              <a:t> та С</a:t>
            </a:r>
            <a:r>
              <a:rPr lang="ru-RU" sz="2400" baseline="-25000" dirty="0" smtClean="0">
                <a:latin typeface="Monotype Corsiva" pitchFamily="66" charset="0"/>
              </a:rPr>
              <a:t>1</a:t>
            </a:r>
            <a:r>
              <a:rPr lang="ru-RU" sz="2400" dirty="0" smtClean="0">
                <a:latin typeface="Monotype Corsiva" pitchFamily="66" charset="0"/>
              </a:rPr>
              <a:t>ВВ</a:t>
            </a:r>
            <a:r>
              <a:rPr lang="ru-RU" sz="2400" baseline="-25000" dirty="0" smtClean="0">
                <a:latin typeface="Monotype Corsiva" pitchFamily="66" charset="0"/>
              </a:rPr>
              <a:t>1</a:t>
            </a:r>
            <a:r>
              <a:rPr lang="ru-RU" sz="2400" dirty="0" smtClean="0">
                <a:latin typeface="Monotype Corsiva" pitchFamily="66" charset="0"/>
              </a:rPr>
              <a:t> </a:t>
            </a:r>
            <a:r>
              <a:rPr lang="ru-RU" sz="2400" dirty="0" err="1" smtClean="0">
                <a:latin typeface="Monotype Corsiva" pitchFamily="66" charset="0"/>
              </a:rPr>
              <a:t>рівнобедрені</a:t>
            </a:r>
            <a:r>
              <a:rPr lang="ru-RU" sz="2400" dirty="0" smtClean="0">
                <a:latin typeface="Monotype Corsiva" pitchFamily="66" charset="0"/>
              </a:rPr>
              <a:t> (А</a:t>
            </a:r>
            <a:r>
              <a:rPr lang="ru-RU" sz="2400" baseline="-25000" dirty="0" smtClean="0">
                <a:latin typeface="Monotype Corsiva" pitchFamily="66" charset="0"/>
              </a:rPr>
              <a:t>1</a:t>
            </a:r>
            <a:r>
              <a:rPr lang="ru-RU" sz="2400" dirty="0" smtClean="0">
                <a:latin typeface="Monotype Corsiva" pitchFamily="66" charset="0"/>
              </a:rPr>
              <a:t>В =А</a:t>
            </a:r>
            <a:r>
              <a:rPr lang="ru-RU" sz="2400" baseline="-25000" dirty="0" smtClean="0">
                <a:latin typeface="Monotype Corsiva" pitchFamily="66" charset="0"/>
              </a:rPr>
              <a:t>1</a:t>
            </a:r>
            <a:r>
              <a:rPr lang="ru-RU" sz="2400" dirty="0" smtClean="0">
                <a:latin typeface="Monotype Corsiva" pitchFamily="66" charset="0"/>
              </a:rPr>
              <a:t>В</a:t>
            </a:r>
            <a:r>
              <a:rPr lang="ru-RU" sz="2400" baseline="-25000" dirty="0" smtClean="0">
                <a:latin typeface="Monotype Corsiva" pitchFamily="66" charset="0"/>
              </a:rPr>
              <a:t>1</a:t>
            </a:r>
            <a:r>
              <a:rPr lang="ru-RU" sz="2400" dirty="0" smtClean="0">
                <a:latin typeface="Monotype Corsiva" pitchFamily="66" charset="0"/>
              </a:rPr>
              <a:t>, С</a:t>
            </a:r>
            <a:r>
              <a:rPr lang="ru-RU" sz="2400" baseline="-25000" dirty="0" smtClean="0">
                <a:latin typeface="Monotype Corsiva" pitchFamily="66" charset="0"/>
              </a:rPr>
              <a:t>1</a:t>
            </a:r>
            <a:r>
              <a:rPr lang="ru-RU" sz="2400" dirty="0" smtClean="0">
                <a:latin typeface="Monotype Corsiva" pitchFamily="66" charset="0"/>
              </a:rPr>
              <a:t>В = С</a:t>
            </a:r>
            <a:r>
              <a:rPr lang="ru-RU" sz="2400" baseline="-25000" dirty="0" smtClean="0">
                <a:latin typeface="Monotype Corsiva" pitchFamily="66" charset="0"/>
              </a:rPr>
              <a:t>1</a:t>
            </a:r>
            <a:r>
              <a:rPr lang="ru-RU" sz="2400" dirty="0" smtClean="0">
                <a:latin typeface="Monotype Corsiva" pitchFamily="66" charset="0"/>
              </a:rPr>
              <a:t>В</a:t>
            </a:r>
            <a:r>
              <a:rPr lang="ru-RU" sz="2400" baseline="-25000" dirty="0" smtClean="0">
                <a:latin typeface="Monotype Corsiva" pitchFamily="66" charset="0"/>
              </a:rPr>
              <a:t>1</a:t>
            </a:r>
            <a:r>
              <a:rPr lang="ru-RU" sz="2400" dirty="0" smtClean="0">
                <a:latin typeface="Monotype Corsiva" pitchFamily="66" charset="0"/>
              </a:rPr>
              <a:t>), </a:t>
            </a:r>
            <a:r>
              <a:rPr lang="ru-RU" sz="2400" dirty="0" err="1" smtClean="0">
                <a:latin typeface="Monotype Corsiva" pitchFamily="66" charset="0"/>
              </a:rPr>
              <a:t>звідси</a:t>
            </a:r>
            <a:r>
              <a:rPr lang="ru-RU" sz="2400" dirty="0" smtClean="0">
                <a:latin typeface="Monotype Corsiva" pitchFamily="66" charset="0"/>
              </a:rPr>
              <a:t>  кут А</a:t>
            </a:r>
            <a:r>
              <a:rPr lang="ru-RU" sz="2400" baseline="-25000" dirty="0" smtClean="0">
                <a:latin typeface="Monotype Corsiva" pitchFamily="66" charset="0"/>
              </a:rPr>
              <a:t>1</a:t>
            </a:r>
            <a:r>
              <a:rPr lang="ru-RU" sz="2400" dirty="0" smtClean="0">
                <a:latin typeface="Monotype Corsiva" pitchFamily="66" charset="0"/>
              </a:rPr>
              <a:t>В</a:t>
            </a:r>
            <a:r>
              <a:rPr lang="ru-RU" sz="2400" baseline="-25000" dirty="0" smtClean="0">
                <a:latin typeface="Monotype Corsiva" pitchFamily="66" charset="0"/>
              </a:rPr>
              <a:t>1</a:t>
            </a:r>
            <a:r>
              <a:rPr lang="ru-RU" sz="2400" dirty="0" smtClean="0">
                <a:latin typeface="Monotype Corsiva" pitchFamily="66" charset="0"/>
              </a:rPr>
              <a:t>В = кут А</a:t>
            </a:r>
            <a:r>
              <a:rPr lang="ru-RU" sz="2400" baseline="-25000" dirty="0" smtClean="0">
                <a:latin typeface="Monotype Corsiva" pitchFamily="66" charset="0"/>
              </a:rPr>
              <a:t>1</a:t>
            </a:r>
            <a:r>
              <a:rPr lang="ru-RU" sz="2400" dirty="0" smtClean="0">
                <a:latin typeface="Monotype Corsiva" pitchFamily="66" charset="0"/>
              </a:rPr>
              <a:t>ВВ</a:t>
            </a:r>
            <a:r>
              <a:rPr lang="ru-RU" sz="2400" baseline="-25000" dirty="0" smtClean="0">
                <a:latin typeface="Monotype Corsiva" pitchFamily="66" charset="0"/>
              </a:rPr>
              <a:t>1</a:t>
            </a:r>
            <a:r>
              <a:rPr lang="ru-RU" sz="2400" dirty="0" smtClean="0">
                <a:latin typeface="Monotype Corsiva" pitchFamily="66" charset="0"/>
              </a:rPr>
              <a:t> та кут ВВ</a:t>
            </a:r>
            <a:r>
              <a:rPr lang="ru-RU" sz="2400" baseline="-25000" dirty="0" smtClean="0">
                <a:latin typeface="Monotype Corsiva" pitchFamily="66" charset="0"/>
              </a:rPr>
              <a:t>1</a:t>
            </a:r>
            <a:r>
              <a:rPr lang="ru-RU" sz="2400" dirty="0" smtClean="0">
                <a:latin typeface="Monotype Corsiva" pitchFamily="66" charset="0"/>
              </a:rPr>
              <a:t>С</a:t>
            </a:r>
            <a:r>
              <a:rPr lang="ru-RU" sz="2400" baseline="-25000" dirty="0" smtClean="0">
                <a:latin typeface="Monotype Corsiva" pitchFamily="66" charset="0"/>
              </a:rPr>
              <a:t>1</a:t>
            </a:r>
            <a:r>
              <a:rPr lang="ru-RU" sz="2400" dirty="0" smtClean="0">
                <a:latin typeface="Monotype Corsiva" pitchFamily="66" charset="0"/>
              </a:rPr>
              <a:t> = кут В</a:t>
            </a:r>
            <a:r>
              <a:rPr lang="ru-RU" sz="2400" baseline="-25000" dirty="0" smtClean="0">
                <a:latin typeface="Monotype Corsiva" pitchFamily="66" charset="0"/>
              </a:rPr>
              <a:t>1</a:t>
            </a:r>
            <a:r>
              <a:rPr lang="ru-RU" sz="2400" dirty="0" smtClean="0">
                <a:latin typeface="Monotype Corsiva" pitchFamily="66" charset="0"/>
              </a:rPr>
              <a:t>ВС</a:t>
            </a:r>
            <a:r>
              <a:rPr lang="ru-RU" sz="2400" baseline="-25000" dirty="0" smtClean="0">
                <a:latin typeface="Monotype Corsiva" pitchFamily="66" charset="0"/>
              </a:rPr>
              <a:t>1</a:t>
            </a:r>
            <a:r>
              <a:rPr lang="ru-RU" sz="2400" dirty="0" smtClean="0">
                <a:latin typeface="Monotype Corsiva" pitchFamily="66" charset="0"/>
              </a:rPr>
              <a:t>.</a:t>
            </a:r>
          </a:p>
          <a:p>
            <a:pPr algn="ctr"/>
            <a:r>
              <a:rPr lang="ru-RU" sz="2400" dirty="0" err="1" smtClean="0">
                <a:latin typeface="Monotype Corsiva" pitchFamily="66" charset="0"/>
              </a:rPr>
              <a:t>Оскільки</a:t>
            </a:r>
            <a:r>
              <a:rPr lang="ru-RU" sz="2400" dirty="0" smtClean="0">
                <a:latin typeface="Monotype Corsiva" pitchFamily="66" charset="0"/>
              </a:rPr>
              <a:t> кут А</a:t>
            </a:r>
            <a:r>
              <a:rPr lang="ru-RU" sz="2400" baseline="-25000" dirty="0" smtClean="0">
                <a:latin typeface="Monotype Corsiva" pitchFamily="66" charset="0"/>
              </a:rPr>
              <a:t>1</a:t>
            </a:r>
            <a:r>
              <a:rPr lang="ru-RU" sz="2400" dirty="0" smtClean="0">
                <a:latin typeface="Monotype Corsiva" pitchFamily="66" charset="0"/>
              </a:rPr>
              <a:t>ВС</a:t>
            </a:r>
            <a:r>
              <a:rPr lang="ru-RU" sz="2400" baseline="-25000" dirty="0" smtClean="0">
                <a:latin typeface="Monotype Corsiva" pitchFamily="66" charset="0"/>
              </a:rPr>
              <a:t>1</a:t>
            </a:r>
            <a:r>
              <a:rPr lang="ru-RU" sz="2400" dirty="0" smtClean="0">
                <a:latin typeface="Monotype Corsiva" pitchFamily="66" charset="0"/>
              </a:rPr>
              <a:t> = кут А</a:t>
            </a:r>
            <a:r>
              <a:rPr lang="ru-RU" sz="2400" baseline="-25000" dirty="0" smtClean="0">
                <a:latin typeface="Monotype Corsiva" pitchFamily="66" charset="0"/>
              </a:rPr>
              <a:t>1</a:t>
            </a:r>
            <a:r>
              <a:rPr lang="ru-RU" sz="2400" dirty="0" smtClean="0">
                <a:latin typeface="Monotype Corsiva" pitchFamily="66" charset="0"/>
              </a:rPr>
              <a:t>ВВ</a:t>
            </a:r>
            <a:r>
              <a:rPr lang="ru-RU" sz="2400" baseline="-25000" dirty="0" smtClean="0">
                <a:latin typeface="Monotype Corsiva" pitchFamily="66" charset="0"/>
              </a:rPr>
              <a:t>1</a:t>
            </a:r>
            <a:r>
              <a:rPr lang="ru-RU" sz="2400" dirty="0" smtClean="0">
                <a:latin typeface="Monotype Corsiva" pitchFamily="66" charset="0"/>
              </a:rPr>
              <a:t> + кут В</a:t>
            </a:r>
            <a:r>
              <a:rPr lang="ru-RU" sz="2400" baseline="-25000" dirty="0" smtClean="0">
                <a:latin typeface="Monotype Corsiva" pitchFamily="66" charset="0"/>
              </a:rPr>
              <a:t>1</a:t>
            </a:r>
            <a:r>
              <a:rPr lang="ru-RU" sz="2400" dirty="0" smtClean="0">
                <a:latin typeface="Monotype Corsiva" pitchFamily="66" charset="0"/>
              </a:rPr>
              <a:t>ВС</a:t>
            </a:r>
            <a:r>
              <a:rPr lang="ru-RU" sz="2400" baseline="-25000" dirty="0" smtClean="0">
                <a:latin typeface="Monotype Corsiva" pitchFamily="66" charset="0"/>
              </a:rPr>
              <a:t>1</a:t>
            </a:r>
            <a:r>
              <a:rPr lang="ru-RU" sz="2400" dirty="0" smtClean="0">
                <a:latin typeface="Monotype Corsiva" pitchFamily="66" charset="0"/>
              </a:rPr>
              <a:t> та кут  А</a:t>
            </a:r>
            <a:r>
              <a:rPr lang="ru-RU" sz="2400" baseline="-25000" dirty="0" smtClean="0">
                <a:latin typeface="Monotype Corsiva" pitchFamily="66" charset="0"/>
              </a:rPr>
              <a:t>1</a:t>
            </a:r>
            <a:r>
              <a:rPr lang="ru-RU" sz="2400" dirty="0" smtClean="0">
                <a:latin typeface="Monotype Corsiva" pitchFamily="66" charset="0"/>
              </a:rPr>
              <a:t>В</a:t>
            </a:r>
            <a:r>
              <a:rPr lang="ru-RU" sz="2400" baseline="-25000" dirty="0" smtClean="0">
                <a:latin typeface="Monotype Corsiva" pitchFamily="66" charset="0"/>
              </a:rPr>
              <a:t>1</a:t>
            </a:r>
            <a:r>
              <a:rPr lang="ru-RU" sz="2400" dirty="0" smtClean="0">
                <a:latin typeface="Monotype Corsiva" pitchFamily="66" charset="0"/>
              </a:rPr>
              <a:t>С</a:t>
            </a:r>
            <a:r>
              <a:rPr lang="ru-RU" sz="2400" baseline="-25000" dirty="0" smtClean="0">
                <a:latin typeface="Monotype Corsiva" pitchFamily="66" charset="0"/>
              </a:rPr>
              <a:t>1 </a:t>
            </a:r>
            <a:r>
              <a:rPr lang="ru-RU" sz="2400" dirty="0" smtClean="0">
                <a:latin typeface="Monotype Corsiva" pitchFamily="66" charset="0"/>
              </a:rPr>
              <a:t>= кут А</a:t>
            </a:r>
            <a:r>
              <a:rPr lang="ru-RU" sz="2400" baseline="-25000" dirty="0" smtClean="0">
                <a:latin typeface="Monotype Corsiva" pitchFamily="66" charset="0"/>
              </a:rPr>
              <a:t>1</a:t>
            </a:r>
            <a:r>
              <a:rPr lang="ru-RU" sz="2400" dirty="0" smtClean="0">
                <a:latin typeface="Monotype Corsiva" pitchFamily="66" charset="0"/>
              </a:rPr>
              <a:t>В</a:t>
            </a:r>
            <a:r>
              <a:rPr lang="ru-RU" sz="2400" baseline="-25000" dirty="0" smtClean="0">
                <a:latin typeface="Monotype Corsiva" pitchFamily="66" charset="0"/>
              </a:rPr>
              <a:t>1</a:t>
            </a:r>
            <a:r>
              <a:rPr lang="ru-RU" sz="2400" dirty="0" smtClean="0">
                <a:latin typeface="Monotype Corsiva" pitchFamily="66" charset="0"/>
              </a:rPr>
              <a:t>В + кут ВВ</a:t>
            </a:r>
            <a:r>
              <a:rPr lang="ru-RU" sz="2400" baseline="-25000" dirty="0" smtClean="0">
                <a:latin typeface="Monotype Corsiva" pitchFamily="66" charset="0"/>
              </a:rPr>
              <a:t>1</a:t>
            </a:r>
            <a:r>
              <a:rPr lang="ru-RU" sz="2400" dirty="0" smtClean="0">
                <a:latin typeface="Monotype Corsiva" pitchFamily="66" charset="0"/>
              </a:rPr>
              <a:t>С</a:t>
            </a:r>
            <a:r>
              <a:rPr lang="ru-RU" sz="2400" baseline="-25000" dirty="0" smtClean="0">
                <a:latin typeface="Monotype Corsiva" pitchFamily="66" charset="0"/>
              </a:rPr>
              <a:t>1</a:t>
            </a:r>
            <a:r>
              <a:rPr lang="ru-RU" sz="2400" dirty="0" smtClean="0">
                <a:latin typeface="Monotype Corsiva" pitchFamily="66" charset="0"/>
              </a:rPr>
              <a:t>, то кути А</a:t>
            </a:r>
            <a:r>
              <a:rPr lang="ru-RU" sz="2400" baseline="-25000" dirty="0" smtClean="0">
                <a:latin typeface="Monotype Corsiva" pitchFamily="66" charset="0"/>
              </a:rPr>
              <a:t>1</a:t>
            </a:r>
            <a:r>
              <a:rPr lang="ru-RU" sz="2400" dirty="0" smtClean="0">
                <a:latin typeface="Monotype Corsiva" pitchFamily="66" charset="0"/>
              </a:rPr>
              <a:t>ВС</a:t>
            </a:r>
            <a:r>
              <a:rPr lang="ru-RU" sz="2400" baseline="-25000" dirty="0" smtClean="0">
                <a:latin typeface="Monotype Corsiva" pitchFamily="66" charset="0"/>
              </a:rPr>
              <a:t>1</a:t>
            </a:r>
            <a:r>
              <a:rPr lang="ru-RU" sz="2400" dirty="0" smtClean="0">
                <a:latin typeface="Monotype Corsiva" pitchFamily="66" charset="0"/>
              </a:rPr>
              <a:t>, А</a:t>
            </a:r>
            <a:r>
              <a:rPr lang="ru-RU" sz="2400" baseline="-25000" dirty="0" smtClean="0">
                <a:latin typeface="Monotype Corsiva" pitchFamily="66" charset="0"/>
              </a:rPr>
              <a:t>1</a:t>
            </a:r>
            <a:r>
              <a:rPr lang="ru-RU" sz="2400" dirty="0" smtClean="0">
                <a:latin typeface="Monotype Corsiva" pitchFamily="66" charset="0"/>
              </a:rPr>
              <a:t>В</a:t>
            </a:r>
            <a:r>
              <a:rPr lang="ru-RU" sz="2400" baseline="-25000" dirty="0" smtClean="0">
                <a:latin typeface="Monotype Corsiva" pitchFamily="66" charset="0"/>
              </a:rPr>
              <a:t>1</a:t>
            </a:r>
            <a:r>
              <a:rPr lang="ru-RU" sz="2400" dirty="0" smtClean="0">
                <a:latin typeface="Monotype Corsiva" pitchFamily="66" charset="0"/>
              </a:rPr>
              <a:t>С</a:t>
            </a:r>
            <a:r>
              <a:rPr lang="ru-RU" sz="2400" baseline="-25000" dirty="0" smtClean="0">
                <a:latin typeface="Monotype Corsiva" pitchFamily="66" charset="0"/>
              </a:rPr>
              <a:t>1</a:t>
            </a:r>
            <a:r>
              <a:rPr lang="ru-RU" sz="2400" dirty="0" smtClean="0">
                <a:latin typeface="Monotype Corsiva" pitchFamily="66" charset="0"/>
              </a:rPr>
              <a:t> та АВС </a:t>
            </a:r>
            <a:r>
              <a:rPr lang="ru-RU" sz="2400" dirty="0" err="1" smtClean="0">
                <a:latin typeface="Monotype Corsiva" pitchFamily="66" charset="0"/>
              </a:rPr>
              <a:t>рівні</a:t>
            </a:r>
            <a:r>
              <a:rPr lang="ru-RU" sz="2400" dirty="0" smtClean="0">
                <a:latin typeface="Monotype Corsiva" pitchFamily="66" charset="0"/>
              </a:rPr>
              <a:t>.</a:t>
            </a:r>
          </a:p>
          <a:p>
            <a:pPr algn="ctr"/>
            <a:r>
              <a:rPr lang="ru-RU" sz="2400" dirty="0" err="1" smtClean="0">
                <a:latin typeface="Monotype Corsiva" pitchFamily="66" charset="0"/>
              </a:rPr>
              <a:t>Трикутники</a:t>
            </a:r>
            <a:r>
              <a:rPr lang="ru-RU" sz="2400" dirty="0" smtClean="0">
                <a:latin typeface="Monotype Corsiva" pitchFamily="66" charset="0"/>
              </a:rPr>
              <a:t> АВС та А</a:t>
            </a:r>
            <a:r>
              <a:rPr lang="ru-RU" sz="2400" baseline="-25000" dirty="0" smtClean="0">
                <a:latin typeface="Monotype Corsiva" pitchFamily="66" charset="0"/>
              </a:rPr>
              <a:t>1</a:t>
            </a:r>
            <a:r>
              <a:rPr lang="ru-RU" sz="2400" dirty="0" smtClean="0">
                <a:latin typeface="Monotype Corsiva" pitchFamily="66" charset="0"/>
              </a:rPr>
              <a:t>В</a:t>
            </a:r>
            <a:r>
              <a:rPr lang="ru-RU" sz="2400" baseline="-25000" dirty="0" smtClean="0">
                <a:latin typeface="Monotype Corsiva" pitchFamily="66" charset="0"/>
              </a:rPr>
              <a:t>1</a:t>
            </a:r>
            <a:r>
              <a:rPr lang="ru-RU" sz="2400" dirty="0" smtClean="0">
                <a:latin typeface="Monotype Corsiva" pitchFamily="66" charset="0"/>
              </a:rPr>
              <a:t>С</a:t>
            </a:r>
            <a:r>
              <a:rPr lang="ru-RU" sz="2400" baseline="-25000" dirty="0" smtClean="0">
                <a:latin typeface="Monotype Corsiva" pitchFamily="66" charset="0"/>
              </a:rPr>
              <a:t>1</a:t>
            </a:r>
            <a:r>
              <a:rPr lang="ru-RU" sz="2400" dirty="0" smtClean="0">
                <a:latin typeface="Monotype Corsiva" pitchFamily="66" charset="0"/>
              </a:rPr>
              <a:t> </a:t>
            </a:r>
            <a:r>
              <a:rPr lang="ru-RU" sz="2400" dirty="0" err="1" smtClean="0">
                <a:latin typeface="Monotype Corsiva" pitchFamily="66" charset="0"/>
              </a:rPr>
              <a:t>рівні</a:t>
            </a:r>
            <a:r>
              <a:rPr lang="ru-RU" sz="2400" dirty="0" smtClean="0">
                <a:latin typeface="Monotype Corsiva" pitchFamily="66" charset="0"/>
              </a:rPr>
              <a:t> за </a:t>
            </a:r>
            <a:r>
              <a:rPr lang="ru-RU" sz="2400" dirty="0" err="1" smtClean="0">
                <a:latin typeface="Monotype Corsiva" pitchFamily="66" charset="0"/>
              </a:rPr>
              <a:t>першою</a:t>
            </a:r>
            <a:r>
              <a:rPr lang="ru-RU" sz="2400" dirty="0" smtClean="0">
                <a:latin typeface="Monotype Corsiva" pitchFamily="66" charset="0"/>
              </a:rPr>
              <a:t> </a:t>
            </a:r>
            <a:r>
              <a:rPr lang="ru-RU" sz="2400" dirty="0" err="1" smtClean="0">
                <a:latin typeface="Monotype Corsiva" pitchFamily="66" charset="0"/>
              </a:rPr>
              <a:t>ознакою</a:t>
            </a:r>
            <a:endParaRPr lang="ru-RU" sz="2400" dirty="0" smtClean="0">
              <a:latin typeface="Monotype Corsiva" pitchFamily="66" charset="0"/>
            </a:endParaRPr>
          </a:p>
          <a:p>
            <a:pPr algn="ctr"/>
            <a:r>
              <a:rPr lang="ru-RU" sz="2400" dirty="0" smtClean="0">
                <a:latin typeface="Monotype Corsiva" pitchFamily="66" charset="0"/>
              </a:rPr>
              <a:t>(АВ = А</a:t>
            </a:r>
            <a:r>
              <a:rPr lang="ru-RU" sz="2400" baseline="-25000" dirty="0" smtClean="0">
                <a:latin typeface="Monotype Corsiva" pitchFamily="66" charset="0"/>
              </a:rPr>
              <a:t>1</a:t>
            </a:r>
            <a:r>
              <a:rPr lang="ru-RU" sz="2400" dirty="0" smtClean="0">
                <a:latin typeface="Monotype Corsiva" pitchFamily="66" charset="0"/>
              </a:rPr>
              <a:t>В</a:t>
            </a:r>
            <a:r>
              <a:rPr lang="ru-RU" sz="2400" baseline="-25000" dirty="0" smtClean="0">
                <a:latin typeface="Monotype Corsiva" pitchFamily="66" charset="0"/>
              </a:rPr>
              <a:t>1</a:t>
            </a:r>
            <a:r>
              <a:rPr lang="ru-RU" sz="2400" dirty="0" smtClean="0">
                <a:latin typeface="Monotype Corsiva" pitchFamily="66" charset="0"/>
              </a:rPr>
              <a:t>,  ВС = В</a:t>
            </a:r>
            <a:r>
              <a:rPr lang="ru-RU" sz="2400" baseline="-25000" dirty="0" smtClean="0">
                <a:latin typeface="Monotype Corsiva" pitchFamily="66" charset="0"/>
              </a:rPr>
              <a:t>1</a:t>
            </a:r>
            <a:r>
              <a:rPr lang="ru-RU" sz="2400" dirty="0" smtClean="0">
                <a:latin typeface="Monotype Corsiva" pitchFamily="66" charset="0"/>
              </a:rPr>
              <a:t>С</a:t>
            </a:r>
            <a:r>
              <a:rPr lang="ru-RU" sz="2400" baseline="-25000" dirty="0" smtClean="0">
                <a:latin typeface="Monotype Corsiva" pitchFamily="66" charset="0"/>
              </a:rPr>
              <a:t>1</a:t>
            </a:r>
            <a:r>
              <a:rPr lang="ru-RU" sz="2400" dirty="0" smtClean="0">
                <a:latin typeface="Monotype Corsiva" pitchFamily="66" charset="0"/>
              </a:rPr>
              <a:t>, кут  АВС та  кут А</a:t>
            </a:r>
            <a:r>
              <a:rPr lang="ru-RU" sz="2400" baseline="-25000" dirty="0" smtClean="0">
                <a:latin typeface="Monotype Corsiva" pitchFamily="66" charset="0"/>
              </a:rPr>
              <a:t>1</a:t>
            </a:r>
            <a:r>
              <a:rPr lang="ru-RU" sz="2400" dirty="0" smtClean="0">
                <a:latin typeface="Monotype Corsiva" pitchFamily="66" charset="0"/>
              </a:rPr>
              <a:t>В</a:t>
            </a:r>
            <a:r>
              <a:rPr lang="ru-RU" sz="2400" baseline="-25000" dirty="0" smtClean="0">
                <a:latin typeface="Monotype Corsiva" pitchFamily="66" charset="0"/>
              </a:rPr>
              <a:t>1</a:t>
            </a:r>
            <a:r>
              <a:rPr lang="ru-RU" sz="2400" dirty="0" smtClean="0">
                <a:latin typeface="Monotype Corsiva" pitchFamily="66" charset="0"/>
              </a:rPr>
              <a:t>С</a:t>
            </a:r>
            <a:r>
              <a:rPr lang="ru-RU" sz="2400" baseline="-25000" dirty="0" smtClean="0">
                <a:latin typeface="Monotype Corsiva" pitchFamily="66" charset="0"/>
              </a:rPr>
              <a:t>1</a:t>
            </a:r>
            <a:r>
              <a:rPr lang="ru-RU" sz="2400" dirty="0" smtClean="0">
                <a:latin typeface="Monotype Corsiva" pitchFamily="66" charset="0"/>
              </a:rPr>
              <a:t> </a:t>
            </a:r>
            <a:r>
              <a:rPr lang="ru-RU" sz="2400" dirty="0" err="1" smtClean="0">
                <a:latin typeface="Monotype Corsiva" pitchFamily="66" charset="0"/>
              </a:rPr>
              <a:t>рівні</a:t>
            </a:r>
            <a:r>
              <a:rPr lang="ru-RU" sz="2400" dirty="0" smtClean="0">
                <a:latin typeface="Monotype Corsiva" pitchFamily="66" charset="0"/>
              </a:rPr>
              <a:t>.</a:t>
            </a:r>
          </a:p>
          <a:p>
            <a:pPr algn="ctr"/>
            <a:r>
              <a:rPr lang="ru-RU" sz="2400" dirty="0" smtClean="0">
                <a:latin typeface="Monotype Corsiva" pitchFamily="66" charset="0"/>
              </a:rPr>
              <a:t>Теорему доведено.</a:t>
            </a:r>
            <a:endParaRPr lang="ru-RU" sz="2400" dirty="0">
              <a:latin typeface="Monotype Corsiva" pitchFamily="66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951008" y="642918"/>
            <a:ext cx="8332824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Властивості</a:t>
            </a:r>
            <a:r>
              <a:rPr lang="ru-RU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  </a:t>
            </a:r>
            <a:r>
              <a:rPr lang="ru-RU" sz="28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рівних</a:t>
            </a:r>
            <a:r>
              <a:rPr lang="ru-RU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 </a:t>
            </a:r>
            <a:r>
              <a:rPr lang="ru-RU" sz="28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трикутників</a:t>
            </a:r>
            <a:endParaRPr lang="ru-RU" sz="2800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Monotype Corsiva" pitchFamily="66" charset="0"/>
            </a:endParaRPr>
          </a:p>
          <a:p>
            <a:pPr algn="ctr"/>
            <a:r>
              <a:rPr lang="ru-RU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 </a:t>
            </a:r>
          </a:p>
          <a:p>
            <a:pPr algn="ctr"/>
            <a:r>
              <a:rPr lang="ru-RU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У </a:t>
            </a:r>
            <a:r>
              <a:rPr lang="ru-RU" sz="28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рівних</a:t>
            </a:r>
            <a:r>
              <a:rPr lang="ru-RU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 </a:t>
            </a:r>
            <a:r>
              <a:rPr lang="ru-RU" sz="28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трикутників</a:t>
            </a:r>
            <a:r>
              <a:rPr lang="ru-RU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 </a:t>
            </a:r>
            <a:r>
              <a:rPr lang="ru-RU" sz="28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всі</a:t>
            </a:r>
            <a:r>
              <a:rPr lang="ru-RU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 </a:t>
            </a:r>
            <a:r>
              <a:rPr lang="ru-RU" sz="28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відповідні</a:t>
            </a:r>
            <a:r>
              <a:rPr lang="ru-RU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 </a:t>
            </a:r>
            <a:r>
              <a:rPr lang="ru-RU" sz="28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лінійні</a:t>
            </a:r>
            <a:r>
              <a:rPr lang="ru-RU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  </a:t>
            </a:r>
            <a:r>
              <a:rPr lang="ru-RU" sz="28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елементи</a:t>
            </a:r>
            <a:r>
              <a:rPr lang="ru-RU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(</a:t>
            </a:r>
            <a:r>
              <a:rPr lang="ru-RU" sz="28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медіани</a:t>
            </a:r>
            <a:r>
              <a:rPr lang="ru-RU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, </a:t>
            </a:r>
            <a:r>
              <a:rPr lang="ru-RU" sz="28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висоти</a:t>
            </a:r>
            <a:r>
              <a:rPr lang="ru-RU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, </a:t>
            </a:r>
            <a:r>
              <a:rPr lang="ru-RU" sz="28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бісектриси</a:t>
            </a:r>
            <a:r>
              <a:rPr lang="ru-RU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, </a:t>
            </a:r>
            <a:r>
              <a:rPr lang="ru-RU" sz="28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середні</a:t>
            </a:r>
            <a:r>
              <a:rPr lang="ru-RU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 </a:t>
            </a:r>
            <a:r>
              <a:rPr lang="ru-RU" sz="28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лінії</a:t>
            </a:r>
            <a:r>
              <a:rPr lang="ru-RU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 та </a:t>
            </a:r>
            <a:r>
              <a:rPr lang="ru-RU" sz="28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інші</a:t>
            </a:r>
            <a:r>
              <a:rPr lang="ru-RU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) </a:t>
            </a:r>
            <a:r>
              <a:rPr lang="ru-RU" sz="28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рівні</a:t>
            </a:r>
            <a:r>
              <a:rPr lang="ru-RU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.</a:t>
            </a:r>
          </a:p>
          <a:p>
            <a:pPr algn="ctr"/>
            <a:r>
              <a:rPr lang="ru-RU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У </a:t>
            </a:r>
            <a:r>
              <a:rPr lang="ru-RU" sz="28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рівних</a:t>
            </a:r>
            <a:r>
              <a:rPr lang="ru-RU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 </a:t>
            </a:r>
            <a:r>
              <a:rPr lang="ru-RU" sz="28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трикутників</a:t>
            </a:r>
            <a:r>
              <a:rPr lang="ru-RU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 </a:t>
            </a:r>
            <a:r>
              <a:rPr lang="ru-RU" sz="28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проти</a:t>
            </a:r>
            <a:r>
              <a:rPr lang="ru-RU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 </a:t>
            </a:r>
            <a:r>
              <a:rPr lang="ru-RU" sz="28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рівних</a:t>
            </a:r>
            <a:r>
              <a:rPr lang="ru-RU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 </a:t>
            </a:r>
            <a:r>
              <a:rPr lang="ru-RU" sz="28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сторін</a:t>
            </a:r>
            <a:r>
              <a:rPr lang="ru-RU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 лежать </a:t>
            </a:r>
            <a:r>
              <a:rPr lang="ru-RU" sz="28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рівні</a:t>
            </a:r>
            <a:r>
              <a:rPr lang="ru-RU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 кути, а </a:t>
            </a:r>
            <a:r>
              <a:rPr lang="ru-RU" sz="28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проти</a:t>
            </a:r>
            <a:r>
              <a:rPr lang="ru-RU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 </a:t>
            </a:r>
            <a:r>
              <a:rPr lang="ru-RU" sz="28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рівних</a:t>
            </a:r>
            <a:r>
              <a:rPr lang="ru-RU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 </a:t>
            </a:r>
            <a:r>
              <a:rPr lang="ru-RU" sz="28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кутів</a:t>
            </a:r>
            <a:r>
              <a:rPr lang="ru-RU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 лежать </a:t>
            </a:r>
            <a:r>
              <a:rPr lang="ru-RU" sz="28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рівні</a:t>
            </a:r>
            <a:r>
              <a:rPr lang="ru-RU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 </a:t>
            </a:r>
            <a:r>
              <a:rPr lang="ru-RU" sz="28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сторони</a:t>
            </a:r>
            <a:r>
              <a:rPr lang="ru-RU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.</a:t>
            </a:r>
          </a:p>
          <a:p>
            <a:pPr algn="ctr"/>
            <a:r>
              <a:rPr lang="ru-RU" sz="28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Рівні</a:t>
            </a:r>
            <a:r>
              <a:rPr lang="ru-RU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 </a:t>
            </a:r>
            <a:r>
              <a:rPr lang="ru-RU" sz="28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трикутники</a:t>
            </a:r>
            <a:r>
              <a:rPr lang="ru-RU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 </a:t>
            </a:r>
            <a:r>
              <a:rPr lang="ru-RU" sz="28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можна</a:t>
            </a:r>
            <a:r>
              <a:rPr lang="ru-RU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 </a:t>
            </a:r>
            <a:r>
              <a:rPr lang="ru-RU" sz="28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переводити</a:t>
            </a:r>
            <a:r>
              <a:rPr lang="ru-RU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 один в один за </a:t>
            </a:r>
            <a:r>
              <a:rPr lang="ru-RU" sz="28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допомогою</a:t>
            </a:r>
            <a:r>
              <a:rPr lang="ru-RU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 </a:t>
            </a:r>
            <a:r>
              <a:rPr lang="ru-RU" sz="28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руху</a:t>
            </a:r>
            <a:r>
              <a:rPr lang="ru-RU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.</a:t>
            </a:r>
            <a:endParaRPr lang="ru-RU" sz="28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Monotype Corsiva" pitchFamily="66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093884" y="1857364"/>
            <a:ext cx="7651454" cy="145886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90000"/>
              </a:lnSpc>
            </a:pPr>
            <a:r>
              <a:rPr lang="uk-UA" sz="9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Дякую за увагу!</a:t>
            </a:r>
            <a:endParaRPr lang="ru-RU" sz="96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Monotype Corsiva" pitchFamily="66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665256" y="0"/>
            <a:ext cx="9171100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6000" b="1" dirty="0" err="1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Monotype Corsiva" pitchFamily="66" charset="0"/>
              </a:rPr>
              <a:t>Основні</a:t>
            </a:r>
            <a:r>
              <a:rPr lang="ru-RU" sz="60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Monotype Corsiva" pitchFamily="66" charset="0"/>
              </a:rPr>
              <a:t> </a:t>
            </a:r>
            <a:r>
              <a:rPr lang="ru-RU" sz="6000" b="1" dirty="0" err="1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Monotype Corsiva" pitchFamily="66" charset="0"/>
              </a:rPr>
              <a:t>елементи</a:t>
            </a:r>
            <a:r>
              <a:rPr lang="ru-RU" sz="60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Monotype Corsiva" pitchFamily="66" charset="0"/>
              </a:rPr>
              <a:t> </a:t>
            </a:r>
            <a:r>
              <a:rPr lang="ru-RU" sz="6000" b="1" dirty="0" err="1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Monotype Corsiva" pitchFamily="66" charset="0"/>
              </a:rPr>
              <a:t>трикутника</a:t>
            </a:r>
            <a:endParaRPr lang="ru-RU" sz="60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  <a:latin typeface="Monotype Corsiva" pitchFamily="66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0" y="1214422"/>
            <a:ext cx="12188825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i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Означення</a:t>
            </a:r>
            <a:r>
              <a:rPr lang="ru-RU" sz="3200" b="1" i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: </a:t>
            </a:r>
            <a:r>
              <a:rPr lang="ru-RU" sz="32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Трикутником</a:t>
            </a:r>
            <a:r>
              <a:rPr lang="ru-RU" sz="32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 </a:t>
            </a:r>
            <a:r>
              <a:rPr lang="ru-RU" sz="32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називається</a:t>
            </a:r>
            <a:r>
              <a:rPr lang="ru-RU" sz="32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 </a:t>
            </a:r>
            <a:r>
              <a:rPr lang="ru-RU" sz="32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геометрична</a:t>
            </a:r>
            <a:r>
              <a:rPr lang="ru-RU" sz="32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 </a:t>
            </a:r>
            <a:r>
              <a:rPr lang="ru-RU" sz="32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фігура</a:t>
            </a:r>
            <a:r>
              <a:rPr lang="ru-RU" sz="32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, яка </a:t>
            </a:r>
            <a:r>
              <a:rPr lang="ru-RU" sz="32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утворена</a:t>
            </a:r>
            <a:r>
              <a:rPr lang="ru-RU" sz="32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 </a:t>
            </a:r>
            <a:r>
              <a:rPr lang="ru-RU" sz="32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трьома</a:t>
            </a:r>
            <a:r>
              <a:rPr lang="ru-RU" sz="32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 </a:t>
            </a:r>
            <a:r>
              <a:rPr lang="ru-RU" sz="32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заданими</a:t>
            </a:r>
            <a:r>
              <a:rPr lang="ru-RU" sz="32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 точками, </a:t>
            </a:r>
            <a:r>
              <a:rPr lang="ru-RU" sz="32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що</a:t>
            </a:r>
            <a:r>
              <a:rPr lang="ru-RU" sz="32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 не лежать на </a:t>
            </a:r>
            <a:r>
              <a:rPr lang="ru-RU" sz="32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одній</a:t>
            </a:r>
            <a:r>
              <a:rPr lang="ru-RU" sz="32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 </a:t>
            </a:r>
            <a:r>
              <a:rPr lang="ru-RU" sz="32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прямій</a:t>
            </a:r>
            <a:r>
              <a:rPr lang="ru-RU" sz="32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, </a:t>
            </a:r>
            <a:r>
              <a:rPr lang="ru-RU" sz="32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які</a:t>
            </a:r>
            <a:r>
              <a:rPr lang="ru-RU" sz="32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 </a:t>
            </a:r>
            <a:r>
              <a:rPr lang="ru-RU" sz="32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з’єднані</a:t>
            </a:r>
            <a:r>
              <a:rPr lang="ru-RU" sz="32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 </a:t>
            </a:r>
            <a:r>
              <a:rPr lang="ru-RU" sz="32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трьома</a:t>
            </a:r>
            <a:r>
              <a:rPr lang="ru-RU" sz="32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 </a:t>
            </a:r>
            <a:r>
              <a:rPr lang="ru-RU" sz="32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прямолінійними</a:t>
            </a:r>
            <a:r>
              <a:rPr lang="ru-RU" sz="32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 </a:t>
            </a:r>
            <a:r>
              <a:rPr lang="ru-RU" sz="32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відрізками</a:t>
            </a:r>
            <a:r>
              <a:rPr lang="ru-RU" sz="32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.</a:t>
            </a:r>
          </a:p>
          <a:p>
            <a:endParaRPr lang="ru-RU" sz="3200" dirty="0" smtClean="0">
              <a:latin typeface="Monotype Corsiva" pitchFamily="66" charset="0"/>
            </a:endParaRPr>
          </a:p>
          <a:p>
            <a:pPr algn="ctr"/>
            <a:r>
              <a:rPr lang="ru-RU" sz="3200" b="1" dirty="0" err="1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  <a:latin typeface="Monotype Corsiva" pitchFamily="66" charset="0"/>
              </a:rPr>
              <a:t>Помітка</a:t>
            </a:r>
            <a:r>
              <a:rPr lang="ru-RU" sz="3200" b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  <a:latin typeface="Monotype Corsiva" pitchFamily="66" charset="0"/>
              </a:rPr>
              <a:t>. </a:t>
            </a:r>
            <a:r>
              <a:rPr lang="ru-RU" sz="3200" b="1" dirty="0" err="1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  <a:latin typeface="Monotype Corsiva" pitchFamily="66" charset="0"/>
              </a:rPr>
              <a:t>Якщо</a:t>
            </a:r>
            <a:r>
              <a:rPr lang="ru-RU" sz="3200" b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  <a:latin typeface="Monotype Corsiva" pitchFamily="66" charset="0"/>
              </a:rPr>
              <a:t> </a:t>
            </a:r>
            <a:r>
              <a:rPr lang="ru-RU" sz="3200" b="1" dirty="0" err="1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  <a:latin typeface="Monotype Corsiva" pitchFamily="66" charset="0"/>
              </a:rPr>
              <a:t>трикутник</a:t>
            </a:r>
            <a:r>
              <a:rPr lang="ru-RU" sz="3200" b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  <a:latin typeface="Monotype Corsiva" pitchFamily="66" charset="0"/>
              </a:rPr>
              <a:t> задано </a:t>
            </a:r>
            <a:r>
              <a:rPr lang="ru-RU" sz="3200" b="1" dirty="0" err="1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  <a:latin typeface="Monotype Corsiva" pitchFamily="66" charset="0"/>
              </a:rPr>
              <a:t>тільки</a:t>
            </a:r>
            <a:r>
              <a:rPr lang="ru-RU" sz="3200" b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  <a:latin typeface="Monotype Corsiva" pitchFamily="66" charset="0"/>
              </a:rPr>
              <a:t> </a:t>
            </a:r>
            <a:r>
              <a:rPr lang="ru-RU" sz="3200" b="1" dirty="0" err="1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  <a:latin typeface="Monotype Corsiva" pitchFamily="66" charset="0"/>
              </a:rPr>
              <a:t>трьома</a:t>
            </a:r>
            <a:r>
              <a:rPr lang="ru-RU" sz="3200" b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  <a:latin typeface="Monotype Corsiva" pitchFamily="66" charset="0"/>
              </a:rPr>
              <a:t> вершинами, то </a:t>
            </a:r>
            <a:r>
              <a:rPr lang="ru-RU" sz="3200" b="1" dirty="0" err="1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  <a:latin typeface="Monotype Corsiva" pitchFamily="66" charset="0"/>
              </a:rPr>
              <a:t>говорять</a:t>
            </a:r>
            <a:r>
              <a:rPr lang="ru-RU" sz="3200" b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  <a:latin typeface="Monotype Corsiva" pitchFamily="66" charset="0"/>
              </a:rPr>
              <a:t>, </a:t>
            </a:r>
            <a:r>
              <a:rPr lang="ru-RU" sz="3200" b="1" dirty="0" err="1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  <a:latin typeface="Monotype Corsiva" pitchFamily="66" charset="0"/>
              </a:rPr>
              <a:t>що</a:t>
            </a:r>
            <a:r>
              <a:rPr lang="ru-RU" sz="3200" b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  <a:latin typeface="Monotype Corsiva" pitchFamily="66" charset="0"/>
              </a:rPr>
              <a:t> </a:t>
            </a:r>
            <a:r>
              <a:rPr lang="ru-RU" sz="3200" b="1" dirty="0" err="1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  <a:latin typeface="Monotype Corsiva" pitchFamily="66" charset="0"/>
              </a:rPr>
              <a:t>це</a:t>
            </a:r>
            <a:r>
              <a:rPr lang="ru-RU" sz="3200" b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  <a:latin typeface="Monotype Corsiva" pitchFamily="66" charset="0"/>
              </a:rPr>
              <a:t> </a:t>
            </a:r>
            <a:r>
              <a:rPr lang="ru-RU" sz="3200" b="1" dirty="0" err="1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  <a:latin typeface="Monotype Corsiva" pitchFamily="66" charset="0"/>
              </a:rPr>
              <a:t>нуль-вимірний</a:t>
            </a:r>
            <a:r>
              <a:rPr lang="ru-RU" sz="3200" b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  <a:latin typeface="Monotype Corsiva" pitchFamily="66" charset="0"/>
              </a:rPr>
              <a:t> </a:t>
            </a:r>
            <a:r>
              <a:rPr lang="ru-RU" sz="3200" b="1" dirty="0" err="1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  <a:latin typeface="Monotype Corsiva" pitchFamily="66" charset="0"/>
              </a:rPr>
              <a:t>трикутник</a:t>
            </a:r>
            <a:r>
              <a:rPr lang="ru-RU" sz="3200" b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  <a:latin typeface="Monotype Corsiva" pitchFamily="66" charset="0"/>
              </a:rPr>
              <a:t>. </a:t>
            </a:r>
            <a:r>
              <a:rPr lang="ru-RU" sz="3200" b="1" dirty="0" err="1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  <a:latin typeface="Monotype Corsiva" pitchFamily="66" charset="0"/>
              </a:rPr>
              <a:t>Якщо</a:t>
            </a:r>
            <a:r>
              <a:rPr lang="ru-RU" sz="3200" b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  <a:latin typeface="Monotype Corsiva" pitchFamily="66" charset="0"/>
              </a:rPr>
              <a:t> </a:t>
            </a:r>
            <a:r>
              <a:rPr lang="ru-RU" sz="3200" b="1" dirty="0" err="1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  <a:latin typeface="Monotype Corsiva" pitchFamily="66" charset="0"/>
              </a:rPr>
              <a:t>трикутник</a:t>
            </a:r>
            <a:r>
              <a:rPr lang="ru-RU" sz="3200" b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  <a:latin typeface="Monotype Corsiva" pitchFamily="66" charset="0"/>
              </a:rPr>
              <a:t> задано </a:t>
            </a:r>
            <a:r>
              <a:rPr lang="ru-RU" sz="3200" b="1" dirty="0" err="1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  <a:latin typeface="Monotype Corsiva" pitchFamily="66" charset="0"/>
              </a:rPr>
              <a:t>тільки</a:t>
            </a:r>
            <a:r>
              <a:rPr lang="ru-RU" sz="3200" b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  <a:latin typeface="Monotype Corsiva" pitchFamily="66" charset="0"/>
              </a:rPr>
              <a:t> </a:t>
            </a:r>
            <a:r>
              <a:rPr lang="ru-RU" sz="3200" b="1" dirty="0" err="1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  <a:latin typeface="Monotype Corsiva" pitchFamily="66" charset="0"/>
              </a:rPr>
              <a:t>трьома</a:t>
            </a:r>
            <a:r>
              <a:rPr lang="ru-RU" sz="3200" b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  <a:latin typeface="Monotype Corsiva" pitchFamily="66" charset="0"/>
              </a:rPr>
              <a:t> </a:t>
            </a:r>
            <a:r>
              <a:rPr lang="ru-RU" sz="3200" b="1" dirty="0" err="1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  <a:latin typeface="Monotype Corsiva" pitchFamily="66" charset="0"/>
              </a:rPr>
              <a:t>відрізками</a:t>
            </a:r>
            <a:r>
              <a:rPr lang="ru-RU" sz="3200" b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  <a:latin typeface="Monotype Corsiva" pitchFamily="66" charset="0"/>
              </a:rPr>
              <a:t>, то </a:t>
            </a:r>
            <a:r>
              <a:rPr lang="ru-RU" sz="3200" b="1" dirty="0" err="1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  <a:latin typeface="Monotype Corsiva" pitchFamily="66" charset="0"/>
              </a:rPr>
              <a:t>говорять</a:t>
            </a:r>
            <a:r>
              <a:rPr lang="ru-RU" sz="3200" b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  <a:latin typeface="Monotype Corsiva" pitchFamily="66" charset="0"/>
              </a:rPr>
              <a:t>, </a:t>
            </a:r>
            <a:r>
              <a:rPr lang="ru-RU" sz="3200" b="1" dirty="0" err="1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  <a:latin typeface="Monotype Corsiva" pitchFamily="66" charset="0"/>
              </a:rPr>
              <a:t>що</a:t>
            </a:r>
            <a:r>
              <a:rPr lang="ru-RU" sz="3200" b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  <a:latin typeface="Monotype Corsiva" pitchFamily="66" charset="0"/>
              </a:rPr>
              <a:t> </a:t>
            </a:r>
            <a:r>
              <a:rPr lang="ru-RU" sz="3200" b="1" dirty="0" err="1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  <a:latin typeface="Monotype Corsiva" pitchFamily="66" charset="0"/>
              </a:rPr>
              <a:t>це</a:t>
            </a:r>
            <a:r>
              <a:rPr lang="ru-RU" sz="3200" b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  <a:latin typeface="Monotype Corsiva" pitchFamily="66" charset="0"/>
              </a:rPr>
              <a:t> </a:t>
            </a:r>
            <a:r>
              <a:rPr lang="ru-RU" sz="3200" b="1" dirty="0" err="1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  <a:latin typeface="Monotype Corsiva" pitchFamily="66" charset="0"/>
              </a:rPr>
              <a:t>одновимірний</a:t>
            </a:r>
            <a:r>
              <a:rPr lang="ru-RU" sz="3200" b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  <a:latin typeface="Monotype Corsiva" pitchFamily="66" charset="0"/>
              </a:rPr>
              <a:t> </a:t>
            </a:r>
            <a:r>
              <a:rPr lang="ru-RU" sz="3200" b="1" dirty="0" err="1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  <a:latin typeface="Monotype Corsiva" pitchFamily="66" charset="0"/>
              </a:rPr>
              <a:t>трикутник</a:t>
            </a:r>
            <a:r>
              <a:rPr lang="ru-RU" sz="3200" b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  <a:latin typeface="Monotype Corsiva" pitchFamily="66" charset="0"/>
              </a:rPr>
              <a:t>. </a:t>
            </a:r>
            <a:r>
              <a:rPr lang="ru-RU" sz="3200" b="1" dirty="0" err="1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  <a:latin typeface="Monotype Corsiva" pitchFamily="66" charset="0"/>
              </a:rPr>
              <a:t>Якщо</a:t>
            </a:r>
            <a:r>
              <a:rPr lang="ru-RU" sz="3200" b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  <a:latin typeface="Monotype Corsiva" pitchFamily="66" charset="0"/>
              </a:rPr>
              <a:t> </a:t>
            </a:r>
            <a:r>
              <a:rPr lang="ru-RU" sz="3200" b="1" dirty="0" err="1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  <a:latin typeface="Monotype Corsiva" pitchFamily="66" charset="0"/>
              </a:rPr>
              <a:t>трикутник</a:t>
            </a:r>
            <a:r>
              <a:rPr lang="ru-RU" sz="3200" b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  <a:latin typeface="Monotype Corsiva" pitchFamily="66" charset="0"/>
              </a:rPr>
              <a:t> задано </a:t>
            </a:r>
            <a:r>
              <a:rPr lang="ru-RU" sz="3200" b="1" dirty="0" err="1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  <a:latin typeface="Monotype Corsiva" pitchFamily="66" charset="0"/>
              </a:rPr>
              <a:t>множиною</a:t>
            </a:r>
            <a:r>
              <a:rPr lang="ru-RU" sz="3200" b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  <a:latin typeface="Monotype Corsiva" pitchFamily="66" charset="0"/>
              </a:rPr>
              <a:t> </a:t>
            </a:r>
            <a:r>
              <a:rPr lang="ru-RU" sz="3200" b="1" dirty="0" err="1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  <a:latin typeface="Monotype Corsiva" pitchFamily="66" charset="0"/>
              </a:rPr>
              <a:t>точок</a:t>
            </a:r>
            <a:r>
              <a:rPr lang="ru-RU" sz="3200" b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  <a:latin typeface="Monotype Corsiva" pitchFamily="66" charset="0"/>
              </a:rPr>
              <a:t> на </a:t>
            </a:r>
            <a:r>
              <a:rPr lang="ru-RU" sz="3200" b="1" dirty="0" err="1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  <a:latin typeface="Monotype Corsiva" pitchFamily="66" charset="0"/>
              </a:rPr>
              <a:t>площині</a:t>
            </a:r>
            <a:r>
              <a:rPr lang="ru-RU" sz="3200" b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  <a:latin typeface="Monotype Corsiva" pitchFamily="66" charset="0"/>
              </a:rPr>
              <a:t>, </a:t>
            </a:r>
            <a:r>
              <a:rPr lang="ru-RU" sz="3200" b="1" dirty="0" err="1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  <a:latin typeface="Monotype Corsiva" pitchFamily="66" charset="0"/>
              </a:rPr>
              <a:t>що</a:t>
            </a:r>
            <a:r>
              <a:rPr lang="ru-RU" sz="3200" b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  <a:latin typeface="Monotype Corsiva" pitchFamily="66" charset="0"/>
              </a:rPr>
              <a:t> лежать в </a:t>
            </a:r>
            <a:r>
              <a:rPr lang="ru-RU" sz="3200" b="1" dirty="0" err="1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  <a:latin typeface="Monotype Corsiva" pitchFamily="66" charset="0"/>
              </a:rPr>
              <a:t>середині</a:t>
            </a:r>
            <a:r>
              <a:rPr lang="ru-RU" sz="3200" b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  <a:latin typeface="Monotype Corsiva" pitchFamily="66" charset="0"/>
              </a:rPr>
              <a:t> </a:t>
            </a:r>
            <a:r>
              <a:rPr lang="ru-RU" sz="3200" b="1" dirty="0" err="1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  <a:latin typeface="Monotype Corsiva" pitchFamily="66" charset="0"/>
              </a:rPr>
              <a:t>одновимірного</a:t>
            </a:r>
            <a:r>
              <a:rPr lang="ru-RU" sz="3200" b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  <a:latin typeface="Monotype Corsiva" pitchFamily="66" charset="0"/>
              </a:rPr>
              <a:t> </a:t>
            </a:r>
            <a:r>
              <a:rPr lang="ru-RU" sz="3200" b="1" dirty="0" err="1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  <a:latin typeface="Monotype Corsiva" pitchFamily="66" charset="0"/>
              </a:rPr>
              <a:t>трикутника</a:t>
            </a:r>
            <a:r>
              <a:rPr lang="ru-RU" sz="3200" b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  <a:latin typeface="Monotype Corsiva" pitchFamily="66" charset="0"/>
              </a:rPr>
              <a:t>, то </a:t>
            </a:r>
            <a:r>
              <a:rPr lang="ru-RU" sz="3200" b="1" dirty="0" err="1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  <a:latin typeface="Monotype Corsiva" pitchFamily="66" charset="0"/>
              </a:rPr>
              <a:t>говорять</a:t>
            </a:r>
            <a:r>
              <a:rPr lang="ru-RU" sz="3200" b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  <a:latin typeface="Monotype Corsiva" pitchFamily="66" charset="0"/>
              </a:rPr>
              <a:t>, </a:t>
            </a:r>
            <a:r>
              <a:rPr lang="ru-RU" sz="3200" b="1" dirty="0" err="1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  <a:latin typeface="Monotype Corsiva" pitchFamily="66" charset="0"/>
              </a:rPr>
              <a:t>що</a:t>
            </a:r>
            <a:r>
              <a:rPr lang="ru-RU" sz="3200" b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  <a:latin typeface="Monotype Corsiva" pitchFamily="66" charset="0"/>
              </a:rPr>
              <a:t> </a:t>
            </a:r>
            <a:r>
              <a:rPr lang="ru-RU" sz="3200" b="1" dirty="0" err="1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  <a:latin typeface="Monotype Corsiva" pitchFamily="66" charset="0"/>
              </a:rPr>
              <a:t>це</a:t>
            </a:r>
            <a:r>
              <a:rPr lang="ru-RU" sz="3200" b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  <a:latin typeface="Monotype Corsiva" pitchFamily="66" charset="0"/>
              </a:rPr>
              <a:t> </a:t>
            </a:r>
            <a:r>
              <a:rPr lang="ru-RU" sz="3200" b="1" dirty="0" err="1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  <a:latin typeface="Monotype Corsiva" pitchFamily="66" charset="0"/>
              </a:rPr>
              <a:t>двовимірний</a:t>
            </a:r>
            <a:r>
              <a:rPr lang="ru-RU" sz="3200" b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  <a:latin typeface="Monotype Corsiva" pitchFamily="66" charset="0"/>
              </a:rPr>
              <a:t> </a:t>
            </a:r>
            <a:r>
              <a:rPr lang="ru-RU" sz="3200" b="1" dirty="0" err="1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  <a:latin typeface="Monotype Corsiva" pitchFamily="66" charset="0"/>
              </a:rPr>
              <a:t>трикутник</a:t>
            </a:r>
            <a:r>
              <a:rPr lang="ru-RU" sz="3200" b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  <a:latin typeface="Monotype Corsiva" pitchFamily="66" charset="0"/>
              </a:rPr>
              <a:t>.</a:t>
            </a:r>
            <a:endParaRPr lang="ru-RU" sz="3200" b="1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gradFill>
                <a:gsLst>
                  <a:gs pos="0">
                    <a:srgbClr val="FFFFFF">
                      <a:tint val="40000"/>
                      <a:satMod val="250000"/>
                    </a:srgbClr>
                  </a:gs>
                  <a:gs pos="9000">
                    <a:srgbClr val="FFFFFF">
                      <a:tint val="52000"/>
                      <a:satMod val="300000"/>
                    </a:srgbClr>
                  </a:gs>
                  <a:gs pos="50000">
                    <a:srgbClr val="FFFFFF">
                      <a:shade val="20000"/>
                      <a:satMod val="300000"/>
                    </a:srgbClr>
                  </a:gs>
                  <a:gs pos="79000">
                    <a:srgbClr val="FFFFFF">
                      <a:tint val="52000"/>
                      <a:satMod val="300000"/>
                    </a:srgbClr>
                  </a:gs>
                  <a:gs pos="100000">
                    <a:srgbClr val="FFFFFF">
                      <a:tint val="40000"/>
                      <a:satMod val="250000"/>
                    </a:srgbClr>
                  </a:gs>
                </a:gsLst>
                <a:lin ang="5400000"/>
              </a:gradFill>
              <a:latin typeface="Monotype Corsiva" pitchFamily="66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50810" y="0"/>
            <a:ext cx="11174854" cy="11079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6600" b="1" dirty="0" err="1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Monotype Corsiva" pitchFamily="66" charset="0"/>
              </a:rPr>
              <a:t>Вершини</a:t>
            </a:r>
            <a:r>
              <a:rPr lang="ru-RU" sz="66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Monotype Corsiva" pitchFamily="66" charset="0"/>
              </a:rPr>
              <a:t> та </a:t>
            </a:r>
            <a:r>
              <a:rPr lang="ru-RU" sz="6600" b="1" dirty="0" err="1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Monotype Corsiva" pitchFamily="66" charset="0"/>
              </a:rPr>
              <a:t>сторони</a:t>
            </a:r>
            <a:r>
              <a:rPr lang="ru-RU" sz="66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Monotype Corsiva" pitchFamily="66" charset="0"/>
              </a:rPr>
              <a:t> </a:t>
            </a:r>
            <a:r>
              <a:rPr lang="ru-RU" sz="6600" b="1" dirty="0" err="1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Monotype Corsiva" pitchFamily="66" charset="0"/>
              </a:rPr>
              <a:t>трикутника</a:t>
            </a:r>
            <a:endParaRPr lang="ru-RU" sz="66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  <a:latin typeface="Monotype Corsiva" pitchFamily="66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0" y="889845"/>
            <a:ext cx="12188825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Вершина </a:t>
            </a:r>
            <a:r>
              <a:rPr lang="ru-RU" sz="24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трикутника</a:t>
            </a:r>
            <a:r>
              <a:rPr lang="ru-RU" sz="2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 – </a:t>
            </a:r>
            <a:r>
              <a:rPr lang="ru-RU" sz="24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це</a:t>
            </a:r>
            <a:r>
              <a:rPr lang="ru-RU" sz="2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 </a:t>
            </a:r>
            <a:r>
              <a:rPr lang="ru-RU" sz="24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спільна</a:t>
            </a:r>
            <a:r>
              <a:rPr lang="ru-RU" sz="2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 точка </a:t>
            </a:r>
            <a:r>
              <a:rPr lang="ru-RU" sz="24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двох</a:t>
            </a:r>
            <a:r>
              <a:rPr lang="ru-RU" sz="2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 </a:t>
            </a:r>
            <a:r>
              <a:rPr lang="ru-RU" sz="24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сторін</a:t>
            </a:r>
            <a:r>
              <a:rPr lang="ru-RU" sz="2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 </a:t>
            </a:r>
            <a:r>
              <a:rPr lang="ru-RU" sz="24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трикутника</a:t>
            </a:r>
            <a:r>
              <a:rPr lang="ru-RU" sz="2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. </a:t>
            </a:r>
            <a:r>
              <a:rPr lang="ru-RU" sz="24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Трикутник</a:t>
            </a:r>
            <a:r>
              <a:rPr lang="ru-RU" sz="2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 </a:t>
            </a:r>
            <a:r>
              <a:rPr lang="ru-RU" sz="24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має</a:t>
            </a:r>
            <a:r>
              <a:rPr lang="ru-RU" sz="2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 три </a:t>
            </a:r>
            <a:r>
              <a:rPr lang="ru-RU" sz="24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вершини</a:t>
            </a:r>
            <a:r>
              <a:rPr lang="ru-RU" sz="2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, </a:t>
            </a:r>
            <a:r>
              <a:rPr lang="ru-RU" sz="24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які</a:t>
            </a:r>
            <a:r>
              <a:rPr lang="ru-RU" sz="2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 </a:t>
            </a:r>
            <a:r>
              <a:rPr lang="ru-RU" sz="24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прийнято</a:t>
            </a:r>
            <a:r>
              <a:rPr lang="ru-RU" sz="2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 </a:t>
            </a:r>
            <a:r>
              <a:rPr lang="ru-RU" sz="24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позначати</a:t>
            </a:r>
            <a:r>
              <a:rPr lang="ru-RU" sz="2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 </a:t>
            </a:r>
            <a:r>
              <a:rPr lang="ru-RU" sz="24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будь-якими</a:t>
            </a:r>
            <a:r>
              <a:rPr lang="ru-RU" sz="2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 великими </a:t>
            </a:r>
            <a:r>
              <a:rPr lang="ru-RU" sz="24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латинськими</a:t>
            </a:r>
            <a:r>
              <a:rPr lang="ru-RU" sz="2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 </a:t>
            </a:r>
            <a:r>
              <a:rPr lang="ru-RU" sz="24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літерами</a:t>
            </a:r>
            <a:r>
              <a:rPr lang="ru-RU" sz="2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. Як правило, </a:t>
            </a:r>
            <a:r>
              <a:rPr lang="ru-RU" sz="24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використовують</a:t>
            </a:r>
            <a:r>
              <a:rPr lang="ru-RU" sz="2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 </a:t>
            </a:r>
            <a:r>
              <a:rPr lang="ru-RU" sz="24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такі</a:t>
            </a:r>
            <a:r>
              <a:rPr lang="ru-RU" sz="2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 </a:t>
            </a:r>
            <a:r>
              <a:rPr lang="ru-RU" sz="24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літери</a:t>
            </a:r>
            <a:r>
              <a:rPr lang="ru-RU" sz="2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: А, В, С.</a:t>
            </a:r>
          </a:p>
          <a:p>
            <a:pPr algn="ctr"/>
            <a:r>
              <a:rPr lang="ru-RU" sz="2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 </a:t>
            </a:r>
          </a:p>
          <a:p>
            <a:pPr algn="ctr"/>
            <a:r>
              <a:rPr lang="ru-RU" sz="2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  </a:t>
            </a:r>
            <a:r>
              <a:rPr lang="ru-RU" sz="2400" b="1" i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Помітка</a:t>
            </a:r>
            <a:r>
              <a:rPr lang="ru-RU" sz="2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: 1. Не </a:t>
            </a:r>
            <a:r>
              <a:rPr lang="ru-RU" sz="24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завжди</a:t>
            </a:r>
            <a:r>
              <a:rPr lang="ru-RU" sz="2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 </a:t>
            </a:r>
            <a:r>
              <a:rPr lang="ru-RU" sz="24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довільно</a:t>
            </a:r>
            <a:r>
              <a:rPr lang="ru-RU" sz="2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 </a:t>
            </a:r>
            <a:r>
              <a:rPr lang="ru-RU" sz="24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взяті</a:t>
            </a:r>
            <a:r>
              <a:rPr lang="ru-RU" sz="2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 на </a:t>
            </a:r>
            <a:r>
              <a:rPr lang="ru-RU" sz="24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площині</a:t>
            </a:r>
            <a:r>
              <a:rPr lang="ru-RU" sz="2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 три точки </a:t>
            </a:r>
            <a:r>
              <a:rPr lang="ru-RU" sz="24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будуть</a:t>
            </a:r>
            <a:r>
              <a:rPr lang="ru-RU" sz="2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 вершинами </a:t>
            </a:r>
            <a:r>
              <a:rPr lang="ru-RU" sz="24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трикутника</a:t>
            </a:r>
            <a:r>
              <a:rPr lang="ru-RU" sz="2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, </a:t>
            </a:r>
            <a:r>
              <a:rPr lang="ru-RU" sz="24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необхідно</a:t>
            </a:r>
            <a:r>
              <a:rPr lang="ru-RU" sz="2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, </a:t>
            </a:r>
            <a:r>
              <a:rPr lang="ru-RU" sz="24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що</a:t>
            </a:r>
            <a:r>
              <a:rPr lang="ru-RU" sz="2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 </a:t>
            </a:r>
            <a:r>
              <a:rPr lang="ru-RU" sz="24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ці</a:t>
            </a:r>
            <a:r>
              <a:rPr lang="ru-RU" sz="2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 три точки не </a:t>
            </a:r>
            <a:r>
              <a:rPr lang="ru-RU" sz="24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знаходилися</a:t>
            </a:r>
            <a:r>
              <a:rPr lang="ru-RU" sz="2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 на </a:t>
            </a:r>
            <a:r>
              <a:rPr lang="ru-RU" sz="24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одній</a:t>
            </a:r>
            <a:r>
              <a:rPr lang="ru-RU" sz="2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 </a:t>
            </a:r>
            <a:r>
              <a:rPr lang="ru-RU" sz="24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прямій</a:t>
            </a:r>
            <a:r>
              <a:rPr lang="ru-RU" sz="2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.</a:t>
            </a:r>
          </a:p>
          <a:p>
            <a:pPr algn="ctr"/>
            <a:r>
              <a:rPr lang="ru-RU" sz="2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2. Як правило, в </a:t>
            </a:r>
            <a:r>
              <a:rPr lang="ru-RU" sz="24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планіметрії</a:t>
            </a:r>
            <a:r>
              <a:rPr lang="ru-RU" sz="2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 </a:t>
            </a:r>
            <a:r>
              <a:rPr lang="ru-RU" sz="24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розглядаються</a:t>
            </a:r>
            <a:r>
              <a:rPr lang="ru-RU" sz="2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 </a:t>
            </a:r>
            <a:r>
              <a:rPr lang="ru-RU" sz="24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трикутники</a:t>
            </a:r>
            <a:r>
              <a:rPr lang="ru-RU" sz="2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, </a:t>
            </a:r>
            <a:r>
              <a:rPr lang="ru-RU" sz="24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що</a:t>
            </a:r>
            <a:r>
              <a:rPr lang="ru-RU" sz="2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 </a:t>
            </a:r>
            <a:r>
              <a:rPr lang="ru-RU" sz="24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задані</a:t>
            </a:r>
            <a:r>
              <a:rPr lang="ru-RU" sz="2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 </a:t>
            </a:r>
            <a:r>
              <a:rPr lang="ru-RU" sz="24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трьома</a:t>
            </a:r>
            <a:r>
              <a:rPr lang="ru-RU" sz="2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 вершинами на </a:t>
            </a:r>
            <a:r>
              <a:rPr lang="ru-RU" sz="24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площині</a:t>
            </a:r>
            <a:r>
              <a:rPr lang="ru-RU" sz="2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, </a:t>
            </a:r>
            <a:r>
              <a:rPr lang="ru-RU" sz="24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проте</a:t>
            </a:r>
            <a:r>
              <a:rPr lang="ru-RU" sz="2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  треба </a:t>
            </a:r>
            <a:r>
              <a:rPr lang="ru-RU" sz="24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пам’ятати</a:t>
            </a:r>
            <a:r>
              <a:rPr lang="ru-RU" sz="2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, </a:t>
            </a:r>
            <a:r>
              <a:rPr lang="ru-RU" sz="24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що</a:t>
            </a:r>
            <a:r>
              <a:rPr lang="ru-RU" sz="2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 </a:t>
            </a:r>
            <a:r>
              <a:rPr lang="ru-RU" sz="24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поверхня</a:t>
            </a:r>
            <a:r>
              <a:rPr lang="ru-RU" sz="2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 на </a:t>
            </a:r>
            <a:r>
              <a:rPr lang="ru-RU" sz="24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якій</a:t>
            </a:r>
            <a:r>
              <a:rPr lang="ru-RU" sz="2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 </a:t>
            </a:r>
            <a:r>
              <a:rPr lang="ru-RU" sz="24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розглядається</a:t>
            </a:r>
            <a:r>
              <a:rPr lang="ru-RU" sz="2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 </a:t>
            </a:r>
            <a:r>
              <a:rPr lang="ru-RU" sz="24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трикутник</a:t>
            </a:r>
            <a:r>
              <a:rPr lang="ru-RU" sz="2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 </a:t>
            </a:r>
            <a:r>
              <a:rPr lang="ru-RU" sz="24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може</a:t>
            </a:r>
            <a:r>
              <a:rPr lang="ru-RU" sz="2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 </a:t>
            </a:r>
            <a:r>
              <a:rPr lang="ru-RU" sz="24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мати</a:t>
            </a:r>
            <a:r>
              <a:rPr lang="ru-RU" sz="2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 </a:t>
            </a:r>
            <a:r>
              <a:rPr lang="ru-RU" sz="24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випуклість</a:t>
            </a:r>
            <a:r>
              <a:rPr lang="ru-RU" sz="2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, </a:t>
            </a:r>
            <a:r>
              <a:rPr lang="ru-RU" sz="24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наприклад</a:t>
            </a:r>
            <a:r>
              <a:rPr lang="ru-RU" sz="2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, </a:t>
            </a:r>
            <a:r>
              <a:rPr lang="ru-RU" sz="24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уявіть</a:t>
            </a:r>
            <a:r>
              <a:rPr lang="ru-RU" sz="2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 </a:t>
            </a:r>
            <a:r>
              <a:rPr lang="ru-RU" sz="24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трикутник</a:t>
            </a:r>
            <a:r>
              <a:rPr lang="ru-RU" sz="2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, </a:t>
            </a:r>
            <a:r>
              <a:rPr lang="ru-RU" sz="24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яких</a:t>
            </a:r>
            <a:r>
              <a:rPr lang="ru-RU" sz="2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 заданий </a:t>
            </a:r>
            <a:r>
              <a:rPr lang="ru-RU" sz="24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трьома</a:t>
            </a:r>
            <a:r>
              <a:rPr lang="ru-RU" sz="2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 вершинами на </a:t>
            </a:r>
            <a:r>
              <a:rPr lang="ru-RU" sz="24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кулі</a:t>
            </a:r>
            <a:r>
              <a:rPr lang="ru-RU" sz="2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.</a:t>
            </a:r>
          </a:p>
          <a:p>
            <a:pPr algn="ctr"/>
            <a:r>
              <a:rPr lang="ru-RU" sz="2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3. Три </a:t>
            </a:r>
            <a:r>
              <a:rPr lang="ru-RU" sz="24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вершини</a:t>
            </a:r>
            <a:r>
              <a:rPr lang="ru-RU" sz="2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 </a:t>
            </a:r>
            <a:r>
              <a:rPr lang="ru-RU" sz="24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трикутника</a:t>
            </a:r>
            <a:r>
              <a:rPr lang="ru-RU" sz="2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 </a:t>
            </a:r>
            <a:r>
              <a:rPr lang="ru-RU" sz="24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задають</a:t>
            </a:r>
            <a:r>
              <a:rPr lang="ru-RU" sz="2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 </a:t>
            </a:r>
            <a:r>
              <a:rPr lang="ru-RU" sz="24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тільки</a:t>
            </a:r>
            <a:r>
              <a:rPr lang="ru-RU" sz="2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 одну </a:t>
            </a:r>
            <a:r>
              <a:rPr lang="ru-RU" sz="24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площину</a:t>
            </a:r>
            <a:r>
              <a:rPr lang="ru-RU" sz="2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 (</a:t>
            </a:r>
            <a:r>
              <a:rPr lang="ru-RU" sz="24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поверхня</a:t>
            </a:r>
            <a:r>
              <a:rPr lang="ru-RU" sz="2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 без </a:t>
            </a:r>
            <a:r>
              <a:rPr lang="ru-RU" sz="24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випуклостей</a:t>
            </a:r>
            <a:r>
              <a:rPr lang="ru-RU" sz="2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 та </a:t>
            </a:r>
            <a:r>
              <a:rPr lang="ru-RU" sz="24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опуклостей</a:t>
            </a:r>
            <a:r>
              <a:rPr lang="ru-RU" sz="2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).  </a:t>
            </a:r>
            <a:r>
              <a:rPr lang="ru-RU" sz="24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Отже</a:t>
            </a:r>
            <a:r>
              <a:rPr lang="ru-RU" sz="2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, </a:t>
            </a:r>
            <a:r>
              <a:rPr lang="ru-RU" sz="24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запам’ятаємо</a:t>
            </a:r>
            <a:r>
              <a:rPr lang="ru-RU" sz="2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, </a:t>
            </a:r>
            <a:r>
              <a:rPr lang="ru-RU" sz="24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що</a:t>
            </a:r>
            <a:r>
              <a:rPr lang="ru-RU" sz="2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 три точки, </a:t>
            </a:r>
            <a:r>
              <a:rPr lang="ru-RU" sz="24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які</a:t>
            </a:r>
            <a:r>
              <a:rPr lang="ru-RU" sz="2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 не лежать на </a:t>
            </a:r>
            <a:r>
              <a:rPr lang="ru-RU" sz="24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одній</a:t>
            </a:r>
            <a:r>
              <a:rPr lang="ru-RU" sz="2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 </a:t>
            </a:r>
            <a:r>
              <a:rPr lang="ru-RU" sz="24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прямій</a:t>
            </a:r>
            <a:r>
              <a:rPr lang="ru-RU" sz="2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, у </a:t>
            </a:r>
            <a:r>
              <a:rPr lang="ru-RU" sz="24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площині</a:t>
            </a:r>
            <a:r>
              <a:rPr lang="ru-RU" sz="2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 </a:t>
            </a:r>
            <a:r>
              <a:rPr lang="ru-RU" sz="24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задають</a:t>
            </a:r>
            <a:r>
              <a:rPr lang="ru-RU" sz="2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 </a:t>
            </a:r>
            <a:r>
              <a:rPr lang="ru-RU" sz="24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трикутник</a:t>
            </a:r>
            <a:r>
              <a:rPr lang="ru-RU" sz="2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 однозначно.</a:t>
            </a:r>
            <a:endParaRPr lang="ru-RU" sz="24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Monotype Corsiva" pitchFamily="66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571480"/>
            <a:ext cx="12188825" cy="53344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Сторона </a:t>
            </a:r>
            <a:r>
              <a:rPr lang="ru-RU" sz="28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трикутника</a:t>
            </a:r>
            <a:r>
              <a:rPr lang="ru-RU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 – </a:t>
            </a:r>
            <a:r>
              <a:rPr lang="ru-RU" sz="28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це</a:t>
            </a:r>
            <a:r>
              <a:rPr lang="ru-RU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 </a:t>
            </a:r>
            <a:r>
              <a:rPr lang="ru-RU" sz="28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відрізок</a:t>
            </a:r>
            <a:r>
              <a:rPr lang="ru-RU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, </a:t>
            </a:r>
            <a:r>
              <a:rPr lang="ru-RU" sz="28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який</a:t>
            </a:r>
            <a:r>
              <a:rPr lang="ru-RU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 </a:t>
            </a:r>
            <a:r>
              <a:rPr lang="ru-RU" sz="28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сполучає</a:t>
            </a:r>
            <a:r>
              <a:rPr lang="ru-RU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 </a:t>
            </a:r>
            <a:r>
              <a:rPr lang="ru-RU" sz="28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дві</a:t>
            </a:r>
            <a:r>
              <a:rPr lang="ru-RU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 </a:t>
            </a:r>
            <a:r>
              <a:rPr lang="ru-RU" sz="28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вершини</a:t>
            </a:r>
            <a:r>
              <a:rPr lang="ru-RU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 </a:t>
            </a:r>
            <a:r>
              <a:rPr lang="ru-RU" sz="28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трикутника</a:t>
            </a:r>
            <a:r>
              <a:rPr lang="ru-RU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. </a:t>
            </a:r>
            <a:r>
              <a:rPr lang="ru-RU" sz="28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Трикутник</a:t>
            </a:r>
            <a:r>
              <a:rPr lang="ru-RU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 </a:t>
            </a:r>
            <a:r>
              <a:rPr lang="ru-RU" sz="28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має</a:t>
            </a:r>
            <a:r>
              <a:rPr lang="ru-RU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 три </a:t>
            </a:r>
            <a:r>
              <a:rPr lang="ru-RU" sz="28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сторони</a:t>
            </a:r>
            <a:r>
              <a:rPr lang="ru-RU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, </a:t>
            </a:r>
            <a:r>
              <a:rPr lang="ru-RU" sz="28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довжини</a:t>
            </a:r>
            <a:r>
              <a:rPr lang="ru-RU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 </a:t>
            </a:r>
            <a:r>
              <a:rPr lang="ru-RU" sz="28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яких</a:t>
            </a:r>
            <a:r>
              <a:rPr lang="ru-RU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 </a:t>
            </a:r>
            <a:r>
              <a:rPr lang="ru-RU" sz="28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прийнято</a:t>
            </a:r>
            <a:r>
              <a:rPr lang="ru-RU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 </a:t>
            </a:r>
            <a:r>
              <a:rPr lang="ru-RU" sz="28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позначати</a:t>
            </a:r>
            <a:r>
              <a:rPr lang="ru-RU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  маленькими </a:t>
            </a:r>
            <a:r>
              <a:rPr lang="ru-RU" sz="28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латинськими</a:t>
            </a:r>
            <a:r>
              <a:rPr lang="ru-RU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 </a:t>
            </a:r>
            <a:r>
              <a:rPr lang="ru-RU" sz="28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літерами</a:t>
            </a:r>
            <a:r>
              <a:rPr lang="ru-RU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. Як правило,  </a:t>
            </a:r>
            <a:r>
              <a:rPr lang="ru-RU" sz="28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назви</a:t>
            </a:r>
            <a:r>
              <a:rPr lang="ru-RU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 </a:t>
            </a:r>
            <a:r>
              <a:rPr lang="ru-RU" sz="28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сторін</a:t>
            </a:r>
            <a:r>
              <a:rPr lang="ru-RU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 </a:t>
            </a:r>
            <a:r>
              <a:rPr lang="ru-RU" sz="28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визначаються</a:t>
            </a:r>
            <a:r>
              <a:rPr lang="ru-RU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  так: </a:t>
            </a:r>
            <a:r>
              <a:rPr lang="ru-RU" sz="28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навпроти</a:t>
            </a:r>
            <a:r>
              <a:rPr lang="ru-RU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 </a:t>
            </a:r>
            <a:r>
              <a:rPr lang="ru-RU" sz="28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вершини</a:t>
            </a:r>
            <a:r>
              <a:rPr lang="ru-RU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 А </a:t>
            </a:r>
            <a:r>
              <a:rPr lang="ru-RU" sz="28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лежить</a:t>
            </a:r>
            <a:r>
              <a:rPr lang="ru-RU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 сторона </a:t>
            </a:r>
            <a:r>
              <a:rPr lang="ru-RU" sz="2800" b="1" i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a</a:t>
            </a:r>
            <a:r>
              <a:rPr lang="ru-RU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, </a:t>
            </a:r>
            <a:r>
              <a:rPr lang="ru-RU" sz="28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навпроти</a:t>
            </a:r>
            <a:r>
              <a:rPr lang="ru-RU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 </a:t>
            </a:r>
            <a:r>
              <a:rPr lang="ru-RU" sz="28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вершини</a:t>
            </a:r>
            <a:r>
              <a:rPr lang="ru-RU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 В </a:t>
            </a:r>
            <a:r>
              <a:rPr lang="ru-RU" sz="28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лежить</a:t>
            </a:r>
            <a:r>
              <a:rPr lang="ru-RU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 сторона </a:t>
            </a:r>
            <a:r>
              <a:rPr lang="ru-RU" sz="2800" b="1" i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b</a:t>
            </a:r>
            <a:r>
              <a:rPr lang="ru-RU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, </a:t>
            </a:r>
            <a:r>
              <a:rPr lang="ru-RU" sz="28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навпроти</a:t>
            </a:r>
            <a:r>
              <a:rPr lang="ru-RU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 </a:t>
            </a:r>
            <a:r>
              <a:rPr lang="ru-RU" sz="28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вершини</a:t>
            </a:r>
            <a:r>
              <a:rPr lang="ru-RU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 С </a:t>
            </a:r>
            <a:r>
              <a:rPr lang="ru-RU" sz="28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лежить</a:t>
            </a:r>
            <a:r>
              <a:rPr lang="ru-RU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 сторона </a:t>
            </a:r>
            <a:r>
              <a:rPr lang="ru-RU" sz="2800" b="1" i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с</a:t>
            </a:r>
            <a:r>
              <a:rPr lang="ru-RU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.  </a:t>
            </a:r>
            <a:r>
              <a:rPr lang="ru-RU" sz="28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Сторони</a:t>
            </a:r>
            <a:r>
              <a:rPr lang="ru-RU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 </a:t>
            </a:r>
            <a:r>
              <a:rPr lang="ru-RU" sz="28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трикутника</a:t>
            </a:r>
            <a:r>
              <a:rPr lang="ru-RU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 </a:t>
            </a:r>
            <a:r>
              <a:rPr lang="ru-RU" sz="28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називають</a:t>
            </a:r>
            <a:r>
              <a:rPr lang="ru-RU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 </a:t>
            </a:r>
            <a:r>
              <a:rPr lang="ru-RU" sz="28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сусідніми</a:t>
            </a:r>
            <a:r>
              <a:rPr lang="ru-RU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, </a:t>
            </a:r>
            <a:r>
              <a:rPr lang="ru-RU" sz="28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якщо</a:t>
            </a:r>
            <a:r>
              <a:rPr lang="ru-RU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 вони </a:t>
            </a:r>
            <a:r>
              <a:rPr lang="ru-RU" sz="28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мають</a:t>
            </a:r>
            <a:r>
              <a:rPr lang="ru-RU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 </a:t>
            </a:r>
            <a:r>
              <a:rPr lang="ru-RU" sz="28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спільну</a:t>
            </a:r>
            <a:r>
              <a:rPr lang="ru-RU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 вершину.</a:t>
            </a:r>
          </a:p>
          <a:p>
            <a:pPr algn="ctr"/>
            <a:r>
              <a:rPr lang="ru-RU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 </a:t>
            </a:r>
          </a:p>
          <a:p>
            <a:pPr algn="ctr"/>
            <a:r>
              <a:rPr lang="ru-RU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  </a:t>
            </a:r>
            <a:r>
              <a:rPr lang="ru-RU" sz="2800" b="1" i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Помітка</a:t>
            </a:r>
            <a:r>
              <a:rPr lang="ru-RU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: 1. Вершина </a:t>
            </a:r>
            <a:r>
              <a:rPr lang="ru-RU" sz="28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трикутника</a:t>
            </a:r>
            <a:r>
              <a:rPr lang="ru-RU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 А та сторона </a:t>
            </a:r>
            <a:r>
              <a:rPr lang="ru-RU" sz="28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трикутника</a:t>
            </a:r>
            <a:r>
              <a:rPr lang="ru-RU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 </a:t>
            </a:r>
            <a:r>
              <a:rPr lang="ru-RU" sz="2800" b="1" i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a</a:t>
            </a:r>
            <a:r>
              <a:rPr lang="ru-RU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 </a:t>
            </a:r>
            <a:r>
              <a:rPr lang="ru-RU" sz="28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являються</a:t>
            </a:r>
            <a:r>
              <a:rPr lang="ru-RU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 </a:t>
            </a:r>
            <a:r>
              <a:rPr lang="ru-RU" sz="28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протилежними</a:t>
            </a:r>
            <a:r>
              <a:rPr lang="ru-RU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. Так само </a:t>
            </a:r>
            <a:r>
              <a:rPr lang="ru-RU" sz="28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вважають</a:t>
            </a:r>
            <a:r>
              <a:rPr lang="ru-RU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 </a:t>
            </a:r>
            <a:r>
              <a:rPr lang="ru-RU" sz="28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протилежними</a:t>
            </a:r>
            <a:r>
              <a:rPr lang="ru-RU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 вершину В та сторону </a:t>
            </a:r>
            <a:r>
              <a:rPr lang="ru-RU" sz="2800" b="1" i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b</a:t>
            </a:r>
            <a:r>
              <a:rPr lang="ru-RU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 </a:t>
            </a:r>
            <a:r>
              <a:rPr lang="ru-RU" sz="28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і</a:t>
            </a:r>
            <a:r>
              <a:rPr lang="ru-RU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 вершину С  та сторону с.</a:t>
            </a:r>
          </a:p>
          <a:p>
            <a:pPr algn="ctr"/>
            <a:r>
              <a:rPr lang="ru-RU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2. </a:t>
            </a:r>
            <a:r>
              <a:rPr lang="ru-RU" sz="28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Сторони</a:t>
            </a:r>
            <a:r>
              <a:rPr lang="ru-RU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 </a:t>
            </a:r>
            <a:r>
              <a:rPr lang="ru-RU" sz="28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трикутника</a:t>
            </a:r>
            <a:r>
              <a:rPr lang="ru-RU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 </a:t>
            </a:r>
            <a:r>
              <a:rPr lang="ru-RU" sz="28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являються</a:t>
            </a:r>
            <a:r>
              <a:rPr lang="ru-RU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 </a:t>
            </a:r>
            <a:r>
              <a:rPr lang="ru-RU" sz="28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межею</a:t>
            </a:r>
            <a:r>
              <a:rPr lang="ru-RU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 для </a:t>
            </a:r>
            <a:r>
              <a:rPr lang="ru-RU" sz="28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внутрішньої</a:t>
            </a:r>
            <a:r>
              <a:rPr lang="ru-RU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 та </a:t>
            </a:r>
            <a:r>
              <a:rPr lang="ru-RU" sz="28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зовнішньої</a:t>
            </a:r>
            <a:r>
              <a:rPr lang="ru-RU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 </a:t>
            </a:r>
            <a:r>
              <a:rPr lang="ru-RU" sz="28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частин</a:t>
            </a:r>
            <a:r>
              <a:rPr lang="ru-RU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 </a:t>
            </a:r>
            <a:r>
              <a:rPr lang="ru-RU" sz="28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трикутника</a:t>
            </a:r>
            <a:r>
              <a:rPr lang="ru-RU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.</a:t>
            </a:r>
            <a:endParaRPr lang="ru-RU" sz="28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Monotype Corsiva" pitchFamily="66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451074" y="0"/>
            <a:ext cx="7369325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60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Нерівність</a:t>
            </a:r>
            <a:r>
              <a:rPr lang="ru-RU" sz="6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  </a:t>
            </a:r>
            <a:r>
              <a:rPr lang="ru-RU" sz="60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трикутника</a:t>
            </a:r>
            <a:endParaRPr lang="ru-RU" sz="60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Monotype Corsiva" pitchFamily="66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0" y="1000108"/>
            <a:ext cx="12188825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Monotype Corsiva" pitchFamily="66" charset="0"/>
              </a:rPr>
              <a:t>1. </a:t>
            </a:r>
            <a:r>
              <a:rPr lang="ru-RU" sz="28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Будь-які</a:t>
            </a:r>
            <a:r>
              <a:rPr lang="ru-RU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 три </a:t>
            </a:r>
            <a:r>
              <a:rPr lang="ru-RU" sz="28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відрізки</a:t>
            </a:r>
            <a:r>
              <a:rPr lang="ru-RU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 не </a:t>
            </a:r>
            <a:r>
              <a:rPr lang="ru-RU" sz="28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завжди</a:t>
            </a:r>
            <a:r>
              <a:rPr lang="ru-RU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 </a:t>
            </a:r>
            <a:r>
              <a:rPr lang="ru-RU" sz="28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можуть</a:t>
            </a:r>
            <a:r>
              <a:rPr lang="ru-RU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 </a:t>
            </a:r>
            <a:r>
              <a:rPr lang="ru-RU" sz="28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утворити</a:t>
            </a:r>
            <a:r>
              <a:rPr lang="ru-RU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 </a:t>
            </a:r>
            <a:r>
              <a:rPr lang="ru-RU" sz="28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трикутник</a:t>
            </a:r>
            <a:r>
              <a:rPr lang="ru-RU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. На три </a:t>
            </a:r>
            <a:r>
              <a:rPr lang="ru-RU" sz="28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сторони</a:t>
            </a:r>
            <a:r>
              <a:rPr lang="ru-RU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 </a:t>
            </a:r>
            <a:r>
              <a:rPr lang="ru-RU" sz="28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трикутника</a:t>
            </a:r>
            <a:r>
              <a:rPr lang="ru-RU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 повинна </a:t>
            </a:r>
            <a:r>
              <a:rPr lang="ru-RU" sz="28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виконуватися</a:t>
            </a:r>
            <a:r>
              <a:rPr lang="ru-RU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 </a:t>
            </a:r>
            <a:r>
              <a:rPr lang="ru-RU" sz="28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умова</a:t>
            </a:r>
            <a:r>
              <a:rPr lang="ru-RU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, так звана </a:t>
            </a:r>
            <a:r>
              <a:rPr lang="ru-RU" sz="28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нерівність</a:t>
            </a:r>
            <a:r>
              <a:rPr lang="ru-RU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 </a:t>
            </a:r>
            <a:r>
              <a:rPr lang="ru-RU" sz="28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трикутника</a:t>
            </a:r>
            <a:r>
              <a:rPr lang="ru-RU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: </a:t>
            </a:r>
            <a:r>
              <a:rPr lang="ru-RU" sz="28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найдовша</a:t>
            </a:r>
            <a:r>
              <a:rPr lang="ru-RU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 сторона </a:t>
            </a:r>
            <a:r>
              <a:rPr lang="ru-RU" sz="28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трикутника</a:t>
            </a:r>
            <a:r>
              <a:rPr lang="ru-RU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 </a:t>
            </a:r>
            <a:r>
              <a:rPr lang="ru-RU" sz="28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завжди</a:t>
            </a:r>
            <a:r>
              <a:rPr lang="ru-RU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 </a:t>
            </a:r>
            <a:r>
              <a:rPr lang="ru-RU" sz="28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менша</a:t>
            </a:r>
            <a:r>
              <a:rPr lang="ru-RU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  </a:t>
            </a:r>
            <a:r>
              <a:rPr lang="ru-RU" sz="28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суми</a:t>
            </a:r>
            <a:r>
              <a:rPr lang="ru-RU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 </a:t>
            </a:r>
            <a:r>
              <a:rPr lang="ru-RU" sz="28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довжин</a:t>
            </a:r>
            <a:r>
              <a:rPr lang="ru-RU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  </a:t>
            </a:r>
            <a:r>
              <a:rPr lang="ru-RU" sz="28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двох</a:t>
            </a:r>
            <a:r>
              <a:rPr lang="ru-RU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 коротких </a:t>
            </a:r>
            <a:r>
              <a:rPr lang="ru-RU" sz="28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сторін</a:t>
            </a:r>
            <a:r>
              <a:rPr lang="ru-RU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 </a:t>
            </a:r>
            <a:r>
              <a:rPr lang="ru-RU" sz="28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трикутника</a:t>
            </a:r>
            <a:r>
              <a:rPr lang="ru-RU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.</a:t>
            </a:r>
            <a:endParaRPr lang="ru-RU" sz="2800" dirty="0" smtClean="0">
              <a:latin typeface="Monotype Corsiva" pitchFamily="66" charset="0"/>
            </a:endParaRPr>
          </a:p>
          <a:p>
            <a:pPr algn="ctr"/>
            <a:r>
              <a:rPr lang="ru-RU" sz="2800" dirty="0" smtClean="0">
                <a:latin typeface="Monotype Corsiva" pitchFamily="66" charset="0"/>
              </a:rPr>
              <a:t> </a:t>
            </a:r>
            <a:r>
              <a:rPr lang="ru-RU" sz="28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Monotype Corsiva" pitchFamily="66" charset="0"/>
              </a:rPr>
              <a:t>2.</a:t>
            </a:r>
            <a:r>
              <a:rPr lang="ru-RU" sz="2800" dirty="0" smtClean="0">
                <a:latin typeface="Monotype Corsiva" pitchFamily="66" charset="0"/>
              </a:rPr>
              <a:t> </a:t>
            </a:r>
            <a:r>
              <a:rPr lang="ru-RU" sz="28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Слід</a:t>
            </a:r>
            <a:r>
              <a:rPr lang="ru-RU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 </a:t>
            </a:r>
            <a:r>
              <a:rPr lang="ru-RU" sz="28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мати</a:t>
            </a:r>
            <a:r>
              <a:rPr lang="ru-RU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 на </a:t>
            </a:r>
            <a:r>
              <a:rPr lang="ru-RU" sz="28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увазі</a:t>
            </a:r>
            <a:r>
              <a:rPr lang="ru-RU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, </a:t>
            </a:r>
            <a:r>
              <a:rPr lang="ru-RU" sz="28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що</a:t>
            </a:r>
            <a:r>
              <a:rPr lang="ru-RU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 </a:t>
            </a:r>
            <a:r>
              <a:rPr lang="ru-RU" sz="28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на</a:t>
            </a:r>
            <a:r>
              <a:rPr lang="ru-RU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 </a:t>
            </a:r>
            <a:r>
              <a:rPr lang="ru-RU" sz="28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площині</a:t>
            </a:r>
            <a:r>
              <a:rPr lang="ru-RU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 однозначно </a:t>
            </a:r>
            <a:r>
              <a:rPr lang="ru-RU" sz="28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трикутники</a:t>
            </a:r>
            <a:r>
              <a:rPr lang="ru-RU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 </a:t>
            </a:r>
            <a:r>
              <a:rPr lang="ru-RU" sz="28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можна</a:t>
            </a:r>
            <a:r>
              <a:rPr lang="ru-RU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 </a:t>
            </a:r>
            <a:r>
              <a:rPr lang="ru-RU" sz="28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задати</a:t>
            </a:r>
            <a:r>
              <a:rPr lang="ru-RU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: а) </a:t>
            </a:r>
            <a:r>
              <a:rPr lang="ru-RU" sz="28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двома</a:t>
            </a:r>
            <a:r>
              <a:rPr lang="ru-RU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 </a:t>
            </a:r>
            <a:r>
              <a:rPr lang="ru-RU" sz="28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відрізками</a:t>
            </a:r>
            <a:r>
              <a:rPr lang="ru-RU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, </a:t>
            </a:r>
            <a:r>
              <a:rPr lang="ru-RU" sz="28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що</a:t>
            </a:r>
            <a:r>
              <a:rPr lang="ru-RU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 </a:t>
            </a:r>
            <a:r>
              <a:rPr lang="ru-RU" sz="28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мають</a:t>
            </a:r>
            <a:r>
              <a:rPr lang="ru-RU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 </a:t>
            </a:r>
            <a:r>
              <a:rPr lang="ru-RU" sz="28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спільний</a:t>
            </a:r>
            <a:r>
              <a:rPr lang="ru-RU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 </a:t>
            </a:r>
            <a:r>
              <a:rPr lang="ru-RU" sz="28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кінець</a:t>
            </a:r>
            <a:r>
              <a:rPr lang="ru-RU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;  б) </a:t>
            </a:r>
            <a:r>
              <a:rPr lang="ru-RU" sz="28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відрізком</a:t>
            </a:r>
            <a:r>
              <a:rPr lang="ru-RU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 та точкою , яка не </a:t>
            </a:r>
            <a:r>
              <a:rPr lang="ru-RU" sz="28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лежить</a:t>
            </a:r>
            <a:r>
              <a:rPr lang="ru-RU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 на </a:t>
            </a:r>
            <a:r>
              <a:rPr lang="ru-RU" sz="28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прямій</a:t>
            </a:r>
            <a:r>
              <a:rPr lang="ru-RU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, </a:t>
            </a:r>
            <a:r>
              <a:rPr lang="ru-RU" sz="28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що</a:t>
            </a:r>
            <a:r>
              <a:rPr lang="ru-RU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 </a:t>
            </a:r>
            <a:r>
              <a:rPr lang="ru-RU" sz="28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містить</a:t>
            </a:r>
            <a:r>
              <a:rPr lang="ru-RU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 </a:t>
            </a:r>
            <a:r>
              <a:rPr lang="ru-RU" sz="28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цей</a:t>
            </a:r>
            <a:r>
              <a:rPr lang="ru-RU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 </a:t>
            </a:r>
            <a:r>
              <a:rPr lang="ru-RU" sz="28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відрізок</a:t>
            </a:r>
            <a:r>
              <a:rPr lang="ru-RU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.</a:t>
            </a:r>
            <a:endParaRPr lang="ru-RU" sz="2800" dirty="0" smtClean="0">
              <a:latin typeface="Monotype Corsiva" pitchFamily="66" charset="0"/>
            </a:endParaRPr>
          </a:p>
          <a:p>
            <a:pPr algn="ctr"/>
            <a:r>
              <a:rPr lang="ru-RU" sz="28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Monotype Corsiva" pitchFamily="66" charset="0"/>
              </a:rPr>
              <a:t>3.</a:t>
            </a:r>
            <a:r>
              <a:rPr lang="ru-RU" sz="2800" dirty="0" smtClean="0">
                <a:latin typeface="Monotype Corsiva" pitchFamily="66" charset="0"/>
              </a:rPr>
              <a:t> </a:t>
            </a:r>
            <a:r>
              <a:rPr lang="ru-RU" sz="28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Класифікацію</a:t>
            </a:r>
            <a:r>
              <a:rPr lang="ru-RU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 </a:t>
            </a:r>
            <a:r>
              <a:rPr lang="ru-RU" sz="28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трикутників</a:t>
            </a:r>
            <a:r>
              <a:rPr lang="ru-RU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 </a:t>
            </a:r>
            <a:r>
              <a:rPr lang="ru-RU" sz="28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можна</a:t>
            </a:r>
            <a:r>
              <a:rPr lang="ru-RU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 </a:t>
            </a:r>
            <a:r>
              <a:rPr lang="ru-RU" sz="28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здійснювати</a:t>
            </a:r>
            <a:r>
              <a:rPr lang="ru-RU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 за </a:t>
            </a:r>
            <a:r>
              <a:rPr lang="ru-RU" sz="28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кількістю</a:t>
            </a:r>
            <a:r>
              <a:rPr lang="ru-RU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 </a:t>
            </a:r>
            <a:r>
              <a:rPr lang="ru-RU" sz="28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рівних</a:t>
            </a:r>
            <a:r>
              <a:rPr lang="ru-RU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  </a:t>
            </a:r>
            <a:r>
              <a:rPr lang="ru-RU" sz="28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сторін</a:t>
            </a:r>
            <a:r>
              <a:rPr lang="ru-RU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. </a:t>
            </a:r>
            <a:r>
              <a:rPr lang="ru-RU" sz="28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Трикутник</a:t>
            </a:r>
            <a:r>
              <a:rPr lang="ru-RU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 </a:t>
            </a:r>
            <a:r>
              <a:rPr lang="ru-RU" sz="28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з</a:t>
            </a:r>
            <a:r>
              <a:rPr lang="ru-RU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 </a:t>
            </a:r>
            <a:r>
              <a:rPr lang="ru-RU" sz="28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різними</a:t>
            </a:r>
            <a:r>
              <a:rPr lang="ru-RU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 </a:t>
            </a:r>
            <a:r>
              <a:rPr lang="ru-RU" sz="28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довжинами</a:t>
            </a:r>
            <a:r>
              <a:rPr lang="ru-RU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 </a:t>
            </a:r>
            <a:r>
              <a:rPr lang="ru-RU" sz="28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трьох</a:t>
            </a:r>
            <a:r>
              <a:rPr lang="ru-RU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 </a:t>
            </a:r>
            <a:r>
              <a:rPr lang="ru-RU" sz="28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сторін</a:t>
            </a:r>
            <a:r>
              <a:rPr lang="ru-RU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 </a:t>
            </a:r>
            <a:r>
              <a:rPr lang="ru-RU" sz="28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називають</a:t>
            </a:r>
            <a:r>
              <a:rPr lang="ru-RU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 </a:t>
            </a:r>
            <a:r>
              <a:rPr lang="ru-RU" sz="28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різностороннім</a:t>
            </a:r>
            <a:r>
              <a:rPr lang="ru-RU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 </a:t>
            </a:r>
            <a:r>
              <a:rPr lang="ru-RU" sz="28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трикутником</a:t>
            </a:r>
            <a:r>
              <a:rPr lang="ru-RU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. </a:t>
            </a:r>
            <a:r>
              <a:rPr lang="ru-RU" sz="28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Трикутник</a:t>
            </a:r>
            <a:r>
              <a:rPr lang="ru-RU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 </a:t>
            </a:r>
            <a:r>
              <a:rPr lang="ru-RU" sz="28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з</a:t>
            </a:r>
            <a:r>
              <a:rPr lang="ru-RU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 </a:t>
            </a:r>
            <a:r>
              <a:rPr lang="ru-RU" sz="28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двома</a:t>
            </a:r>
            <a:r>
              <a:rPr lang="ru-RU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 </a:t>
            </a:r>
            <a:r>
              <a:rPr lang="ru-RU" sz="28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рівними</a:t>
            </a:r>
            <a:r>
              <a:rPr lang="ru-RU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 сторонами </a:t>
            </a:r>
            <a:r>
              <a:rPr lang="ru-RU" sz="28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називається</a:t>
            </a:r>
            <a:r>
              <a:rPr lang="ru-RU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 </a:t>
            </a:r>
            <a:r>
              <a:rPr lang="ru-RU" sz="28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рівнобедреним</a:t>
            </a:r>
            <a:r>
              <a:rPr lang="ru-RU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 </a:t>
            </a:r>
            <a:r>
              <a:rPr lang="ru-RU" sz="28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трикутником</a:t>
            </a:r>
            <a:r>
              <a:rPr lang="ru-RU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. </a:t>
            </a:r>
            <a:r>
              <a:rPr lang="ru-RU" sz="28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Правильним</a:t>
            </a:r>
            <a:r>
              <a:rPr lang="ru-RU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 (</a:t>
            </a:r>
            <a:r>
              <a:rPr lang="ru-RU" sz="28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рівностороннім</a:t>
            </a:r>
            <a:r>
              <a:rPr lang="ru-RU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) </a:t>
            </a:r>
            <a:r>
              <a:rPr lang="ru-RU" sz="28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трикутником</a:t>
            </a:r>
            <a:r>
              <a:rPr lang="ru-RU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 </a:t>
            </a:r>
            <a:r>
              <a:rPr lang="ru-RU" sz="28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називають</a:t>
            </a:r>
            <a:r>
              <a:rPr lang="ru-RU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 </a:t>
            </a:r>
            <a:r>
              <a:rPr lang="ru-RU" sz="28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трикутник</a:t>
            </a:r>
            <a:r>
              <a:rPr lang="ru-RU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 </a:t>
            </a:r>
            <a:r>
              <a:rPr lang="ru-RU" sz="28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з</a:t>
            </a:r>
            <a:r>
              <a:rPr lang="ru-RU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 </a:t>
            </a:r>
            <a:r>
              <a:rPr lang="ru-RU" sz="28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трьома</a:t>
            </a:r>
            <a:r>
              <a:rPr lang="ru-RU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 </a:t>
            </a:r>
            <a:r>
              <a:rPr lang="ru-RU" sz="28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рівними</a:t>
            </a:r>
            <a:r>
              <a:rPr lang="ru-RU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 сторонами. </a:t>
            </a:r>
            <a:r>
              <a:rPr lang="ru-RU" sz="28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Досить</a:t>
            </a:r>
            <a:r>
              <a:rPr lang="ru-RU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 часто в </a:t>
            </a:r>
            <a:r>
              <a:rPr lang="ru-RU" sz="28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математичній</a:t>
            </a:r>
            <a:r>
              <a:rPr lang="ru-RU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 </a:t>
            </a:r>
            <a:r>
              <a:rPr lang="ru-RU" sz="28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літературі</a:t>
            </a:r>
            <a:r>
              <a:rPr lang="ru-RU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 </a:t>
            </a:r>
            <a:r>
              <a:rPr lang="ru-RU" sz="28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можна</a:t>
            </a:r>
            <a:r>
              <a:rPr lang="ru-RU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 </a:t>
            </a:r>
            <a:r>
              <a:rPr lang="ru-RU" sz="28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зустріти</a:t>
            </a:r>
            <a:r>
              <a:rPr lang="ru-RU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 </a:t>
            </a:r>
            <a:r>
              <a:rPr lang="ru-RU" sz="28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іншу</a:t>
            </a:r>
            <a:r>
              <a:rPr lang="ru-RU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 </a:t>
            </a:r>
            <a:r>
              <a:rPr lang="ru-RU" sz="28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назву</a:t>
            </a:r>
            <a:r>
              <a:rPr lang="ru-RU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 правильного </a:t>
            </a:r>
            <a:r>
              <a:rPr lang="ru-RU" sz="28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трикутника</a:t>
            </a:r>
            <a:r>
              <a:rPr lang="ru-RU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, а </a:t>
            </a:r>
            <a:r>
              <a:rPr lang="ru-RU" sz="28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саме</a:t>
            </a:r>
            <a:r>
              <a:rPr lang="ru-RU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 “</a:t>
            </a:r>
            <a:r>
              <a:rPr lang="ru-RU" sz="28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рівносторонній</a:t>
            </a:r>
            <a:r>
              <a:rPr lang="ru-RU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”.</a:t>
            </a:r>
            <a:endParaRPr lang="ru-RU" sz="2800" dirty="0">
              <a:latin typeface="Monotype Corsiva" pitchFamily="66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665256" y="0"/>
            <a:ext cx="9209894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8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Властивості</a:t>
            </a:r>
            <a:r>
              <a:rPr lang="ru-RU" sz="4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ru-RU" sz="48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кутів</a:t>
            </a:r>
            <a:r>
              <a:rPr lang="ru-RU" sz="4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ru-RU" sz="48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трикутника</a:t>
            </a:r>
            <a:endParaRPr lang="ru-RU" sz="48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0" y="714356"/>
            <a:ext cx="12188825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Будь-які</a:t>
            </a:r>
            <a:r>
              <a:rPr lang="ru-RU" sz="2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 три кути не </a:t>
            </a:r>
            <a:r>
              <a:rPr lang="ru-RU" sz="24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завжди</a:t>
            </a:r>
            <a:r>
              <a:rPr lang="ru-RU" sz="2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 </a:t>
            </a:r>
            <a:r>
              <a:rPr lang="ru-RU" sz="24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утворюють</a:t>
            </a:r>
            <a:r>
              <a:rPr lang="ru-RU" sz="2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 </a:t>
            </a:r>
            <a:r>
              <a:rPr lang="ru-RU" sz="24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трикутник</a:t>
            </a:r>
            <a:r>
              <a:rPr lang="ru-RU" sz="2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. Але, </a:t>
            </a:r>
            <a:r>
              <a:rPr lang="ru-RU" sz="24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якщо</a:t>
            </a:r>
            <a:r>
              <a:rPr lang="ru-RU" sz="2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 сума </a:t>
            </a:r>
            <a:r>
              <a:rPr lang="ru-RU" sz="24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трьох</a:t>
            </a:r>
            <a:r>
              <a:rPr lang="ru-RU" sz="2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  </a:t>
            </a:r>
            <a:r>
              <a:rPr lang="ru-RU" sz="24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кутів</a:t>
            </a:r>
            <a:r>
              <a:rPr lang="ru-RU" sz="2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 у </a:t>
            </a:r>
            <a:r>
              <a:rPr lang="ru-RU" sz="24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площині</a:t>
            </a:r>
            <a:r>
              <a:rPr lang="ru-RU" sz="2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 становить 180</a:t>
            </a:r>
            <a:r>
              <a:rPr lang="ru-RU" sz="2400" b="1" baseline="3000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0</a:t>
            </a:r>
            <a:r>
              <a:rPr lang="ru-RU" sz="2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, </a:t>
            </a:r>
            <a:r>
              <a:rPr lang="ru-RU" sz="24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тоді</a:t>
            </a:r>
            <a:r>
              <a:rPr lang="ru-RU" sz="2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 </a:t>
            </a:r>
            <a:r>
              <a:rPr lang="ru-RU" sz="24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ці</a:t>
            </a:r>
            <a:r>
              <a:rPr lang="ru-RU" sz="2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 три кути </a:t>
            </a:r>
            <a:r>
              <a:rPr lang="ru-RU" sz="24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задають</a:t>
            </a:r>
            <a:r>
              <a:rPr lang="ru-RU" sz="2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 </a:t>
            </a:r>
            <a:r>
              <a:rPr lang="ru-RU" sz="24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нескінчену</a:t>
            </a:r>
            <a:r>
              <a:rPr lang="ru-RU" sz="2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 </a:t>
            </a:r>
            <a:r>
              <a:rPr lang="ru-RU" sz="24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множину</a:t>
            </a:r>
            <a:r>
              <a:rPr lang="ru-RU" sz="2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 </a:t>
            </a:r>
            <a:r>
              <a:rPr lang="ru-RU" sz="24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подібних</a:t>
            </a:r>
            <a:r>
              <a:rPr lang="ru-RU" sz="2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 </a:t>
            </a:r>
            <a:r>
              <a:rPr lang="ru-RU" sz="24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трикутників</a:t>
            </a:r>
            <a:r>
              <a:rPr lang="ru-RU" sz="2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, </a:t>
            </a:r>
            <a:r>
              <a:rPr lang="ru-RU" sz="24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серед</a:t>
            </a:r>
            <a:r>
              <a:rPr lang="ru-RU" sz="2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 </a:t>
            </a:r>
            <a:r>
              <a:rPr lang="ru-RU" sz="24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яких</a:t>
            </a:r>
            <a:r>
              <a:rPr lang="ru-RU" sz="2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  </a:t>
            </a:r>
            <a:r>
              <a:rPr lang="ru-RU" sz="24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будь-які</a:t>
            </a:r>
            <a:r>
              <a:rPr lang="ru-RU" sz="2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 два </a:t>
            </a:r>
            <a:r>
              <a:rPr lang="ru-RU" sz="24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трикутники</a:t>
            </a:r>
            <a:r>
              <a:rPr lang="ru-RU" sz="2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 </a:t>
            </a:r>
            <a:r>
              <a:rPr lang="ru-RU" sz="24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мають</a:t>
            </a:r>
            <a:r>
              <a:rPr lang="ru-RU" sz="2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 </a:t>
            </a:r>
            <a:r>
              <a:rPr lang="ru-RU" sz="24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відповідні</a:t>
            </a:r>
            <a:r>
              <a:rPr lang="ru-RU" sz="2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 </a:t>
            </a:r>
            <a:r>
              <a:rPr lang="ru-RU" sz="24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пропорційні</a:t>
            </a:r>
            <a:r>
              <a:rPr lang="ru-RU" sz="2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 </a:t>
            </a:r>
            <a:r>
              <a:rPr lang="ru-RU" sz="24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довжини</a:t>
            </a:r>
            <a:r>
              <a:rPr lang="ru-RU" sz="2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 </a:t>
            </a:r>
            <a:r>
              <a:rPr lang="ru-RU" sz="24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сторін</a:t>
            </a:r>
            <a:r>
              <a:rPr lang="ru-RU" sz="2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, </a:t>
            </a:r>
            <a:r>
              <a:rPr lang="ru-RU" sz="24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тобто</a:t>
            </a:r>
            <a:r>
              <a:rPr lang="ru-RU" sz="2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 </a:t>
            </a:r>
            <a:r>
              <a:rPr lang="en-US" sz="2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a</a:t>
            </a:r>
            <a:r>
              <a:rPr lang="en-US" sz="2400" b="1" baseline="-2500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1</a:t>
            </a:r>
            <a:r>
              <a:rPr lang="en-US" sz="2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:a = b</a:t>
            </a:r>
            <a:r>
              <a:rPr lang="en-US" sz="2400" b="1" baseline="-2500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1</a:t>
            </a:r>
            <a:r>
              <a:rPr lang="en-US" sz="2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:b= c</a:t>
            </a:r>
            <a:r>
              <a:rPr lang="en-US" sz="2400" b="1" baseline="-2500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1</a:t>
            </a:r>
            <a:r>
              <a:rPr lang="en-US" sz="2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:c  </a:t>
            </a:r>
          </a:p>
          <a:p>
            <a:pPr algn="ctr"/>
            <a:r>
              <a:rPr lang="ru-RU" sz="2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У </a:t>
            </a:r>
            <a:r>
              <a:rPr lang="ru-RU" sz="24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будь-якому</a:t>
            </a:r>
            <a:r>
              <a:rPr lang="ru-RU" sz="2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 </a:t>
            </a:r>
            <a:r>
              <a:rPr lang="ru-RU" sz="24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трикутнику</a:t>
            </a:r>
            <a:r>
              <a:rPr lang="ru-RU" sz="2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 </a:t>
            </a:r>
            <a:r>
              <a:rPr lang="ru-RU" sz="24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напроти</a:t>
            </a:r>
            <a:r>
              <a:rPr lang="ru-RU" sz="2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 </a:t>
            </a:r>
            <a:r>
              <a:rPr lang="ru-RU" sz="24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більшого</a:t>
            </a:r>
            <a:r>
              <a:rPr lang="ru-RU" sz="2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 кута </a:t>
            </a:r>
            <a:r>
              <a:rPr lang="ru-RU" sz="24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лежить</a:t>
            </a:r>
            <a:r>
              <a:rPr lang="ru-RU" sz="2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 </a:t>
            </a:r>
            <a:r>
              <a:rPr lang="ru-RU" sz="24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найдовша</a:t>
            </a:r>
            <a:r>
              <a:rPr lang="ru-RU" sz="2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 сторона, </a:t>
            </a:r>
            <a:r>
              <a:rPr lang="ru-RU" sz="24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напроти</a:t>
            </a:r>
            <a:r>
              <a:rPr lang="ru-RU" sz="2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 </a:t>
            </a:r>
            <a:r>
              <a:rPr lang="ru-RU" sz="24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найкоротшої</a:t>
            </a:r>
            <a:r>
              <a:rPr lang="ru-RU" sz="2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 </a:t>
            </a:r>
            <a:r>
              <a:rPr lang="ru-RU" sz="24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сторони</a:t>
            </a:r>
            <a:r>
              <a:rPr lang="ru-RU" sz="2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 </a:t>
            </a:r>
            <a:r>
              <a:rPr lang="ru-RU" sz="24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трикутника</a:t>
            </a:r>
            <a:r>
              <a:rPr lang="ru-RU" sz="2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 </a:t>
            </a:r>
            <a:r>
              <a:rPr lang="ru-RU" sz="24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лежить</a:t>
            </a:r>
            <a:r>
              <a:rPr lang="ru-RU" sz="2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 </a:t>
            </a:r>
            <a:r>
              <a:rPr lang="ru-RU" sz="24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найменший</a:t>
            </a:r>
            <a:r>
              <a:rPr lang="ru-RU" sz="2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 кут, </a:t>
            </a:r>
            <a:r>
              <a:rPr lang="ru-RU" sz="24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напроти</a:t>
            </a:r>
            <a:r>
              <a:rPr lang="ru-RU" sz="2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 </a:t>
            </a:r>
            <a:r>
              <a:rPr lang="ru-RU" sz="24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середньої</a:t>
            </a:r>
            <a:r>
              <a:rPr lang="ru-RU" sz="2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 за </a:t>
            </a:r>
            <a:r>
              <a:rPr lang="ru-RU" sz="24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довжиною</a:t>
            </a:r>
            <a:r>
              <a:rPr lang="ru-RU" sz="2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 </a:t>
            </a:r>
            <a:r>
              <a:rPr lang="ru-RU" sz="24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сторони</a:t>
            </a:r>
            <a:r>
              <a:rPr lang="ru-RU" sz="2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 </a:t>
            </a:r>
            <a:r>
              <a:rPr lang="ru-RU" sz="24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знаходиться</a:t>
            </a:r>
            <a:r>
              <a:rPr lang="ru-RU" sz="2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 </a:t>
            </a:r>
            <a:r>
              <a:rPr lang="ru-RU" sz="24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середній</a:t>
            </a:r>
            <a:r>
              <a:rPr lang="ru-RU" sz="2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 </a:t>
            </a:r>
            <a:r>
              <a:rPr lang="ru-RU" sz="24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за</a:t>
            </a:r>
            <a:r>
              <a:rPr lang="ru-RU" sz="2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 </a:t>
            </a:r>
            <a:r>
              <a:rPr lang="ru-RU" sz="24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мірою</a:t>
            </a:r>
            <a:r>
              <a:rPr lang="ru-RU" sz="2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 кут </a:t>
            </a:r>
            <a:r>
              <a:rPr lang="ru-RU" sz="24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трикутника</a:t>
            </a:r>
            <a:r>
              <a:rPr lang="ru-RU" sz="2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.</a:t>
            </a:r>
          </a:p>
          <a:p>
            <a:pPr algn="ctr"/>
            <a:r>
              <a:rPr lang="ru-RU" sz="24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Міра</a:t>
            </a:r>
            <a:r>
              <a:rPr lang="ru-RU" sz="2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 </a:t>
            </a:r>
            <a:r>
              <a:rPr lang="ru-RU" sz="24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найбільшого</a:t>
            </a:r>
            <a:r>
              <a:rPr lang="ru-RU" sz="2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 кута </a:t>
            </a:r>
            <a:r>
              <a:rPr lang="ru-RU" sz="24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трикутника</a:t>
            </a:r>
            <a:r>
              <a:rPr lang="ru-RU" sz="2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 </a:t>
            </a:r>
            <a:r>
              <a:rPr lang="ru-RU" sz="24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покладена</a:t>
            </a:r>
            <a:r>
              <a:rPr lang="ru-RU" sz="2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 в основу </a:t>
            </a:r>
            <a:r>
              <a:rPr lang="ru-RU" sz="24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класифікації</a:t>
            </a:r>
            <a:r>
              <a:rPr lang="ru-RU" sz="2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 </a:t>
            </a:r>
            <a:r>
              <a:rPr lang="ru-RU" sz="24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трикутників</a:t>
            </a:r>
            <a:r>
              <a:rPr lang="ru-RU" sz="2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 за кутами. </a:t>
            </a:r>
            <a:r>
              <a:rPr lang="ru-RU" sz="24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Трикутник</a:t>
            </a:r>
            <a:r>
              <a:rPr lang="ru-RU" sz="2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 </a:t>
            </a:r>
            <a:r>
              <a:rPr lang="ru-RU" sz="24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називають</a:t>
            </a:r>
            <a:r>
              <a:rPr lang="ru-RU" sz="2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 </a:t>
            </a:r>
            <a:r>
              <a:rPr lang="ru-RU" sz="24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тупокутним</a:t>
            </a:r>
            <a:r>
              <a:rPr lang="ru-RU" sz="2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, </a:t>
            </a:r>
            <a:r>
              <a:rPr lang="ru-RU" sz="24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якщо</a:t>
            </a:r>
            <a:r>
              <a:rPr lang="ru-RU" sz="2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 величина </a:t>
            </a:r>
            <a:r>
              <a:rPr lang="ru-RU" sz="24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найбільшого</a:t>
            </a:r>
            <a:r>
              <a:rPr lang="ru-RU" sz="2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 кута </a:t>
            </a:r>
            <a:r>
              <a:rPr lang="ru-RU" sz="24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цього</a:t>
            </a:r>
            <a:r>
              <a:rPr lang="ru-RU" sz="2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 </a:t>
            </a:r>
            <a:r>
              <a:rPr lang="ru-RU" sz="24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трикутника</a:t>
            </a:r>
            <a:r>
              <a:rPr lang="ru-RU" sz="2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 </a:t>
            </a:r>
            <a:r>
              <a:rPr lang="ru-RU" sz="24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більша</a:t>
            </a:r>
            <a:r>
              <a:rPr lang="ru-RU" sz="2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 90</a:t>
            </a:r>
            <a:r>
              <a:rPr lang="ru-RU" sz="2400" b="1" baseline="3000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0</a:t>
            </a:r>
            <a:r>
              <a:rPr lang="ru-RU" sz="2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. </a:t>
            </a:r>
            <a:r>
              <a:rPr lang="ru-RU" sz="24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Трикутник</a:t>
            </a:r>
            <a:r>
              <a:rPr lang="ru-RU" sz="2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 </a:t>
            </a:r>
            <a:r>
              <a:rPr lang="ru-RU" sz="24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називають</a:t>
            </a:r>
            <a:r>
              <a:rPr lang="ru-RU" sz="2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 </a:t>
            </a:r>
            <a:r>
              <a:rPr lang="ru-RU" sz="24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прямокутним</a:t>
            </a:r>
            <a:r>
              <a:rPr lang="ru-RU" sz="2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, </a:t>
            </a:r>
            <a:r>
              <a:rPr lang="ru-RU" sz="24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якщо</a:t>
            </a:r>
            <a:r>
              <a:rPr lang="ru-RU" sz="2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, </a:t>
            </a:r>
            <a:r>
              <a:rPr lang="ru-RU" sz="24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якщо</a:t>
            </a:r>
            <a:r>
              <a:rPr lang="ru-RU" sz="2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 величина </a:t>
            </a:r>
            <a:r>
              <a:rPr lang="ru-RU" sz="24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найбільшого</a:t>
            </a:r>
            <a:r>
              <a:rPr lang="ru-RU" sz="2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 кута </a:t>
            </a:r>
            <a:r>
              <a:rPr lang="ru-RU" sz="24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цього</a:t>
            </a:r>
            <a:r>
              <a:rPr lang="ru-RU" sz="2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 </a:t>
            </a:r>
            <a:r>
              <a:rPr lang="ru-RU" sz="24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трикутника</a:t>
            </a:r>
            <a:r>
              <a:rPr lang="ru-RU" sz="2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 </a:t>
            </a:r>
            <a:r>
              <a:rPr lang="ru-RU" sz="24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рівна</a:t>
            </a:r>
            <a:r>
              <a:rPr lang="ru-RU" sz="2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 90</a:t>
            </a:r>
            <a:r>
              <a:rPr lang="ru-RU" sz="2400" b="1" baseline="3000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0</a:t>
            </a:r>
            <a:r>
              <a:rPr lang="ru-RU" sz="2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. </a:t>
            </a:r>
            <a:r>
              <a:rPr lang="ru-RU" sz="24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Трикутник</a:t>
            </a:r>
            <a:r>
              <a:rPr lang="ru-RU" sz="2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 </a:t>
            </a:r>
            <a:r>
              <a:rPr lang="ru-RU" sz="24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називають</a:t>
            </a:r>
            <a:r>
              <a:rPr lang="ru-RU" sz="2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 </a:t>
            </a:r>
            <a:r>
              <a:rPr lang="ru-RU" sz="24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гострокутним</a:t>
            </a:r>
            <a:r>
              <a:rPr lang="ru-RU" sz="2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, </a:t>
            </a:r>
            <a:r>
              <a:rPr lang="ru-RU" sz="24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якщо</a:t>
            </a:r>
            <a:r>
              <a:rPr lang="ru-RU" sz="2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 величина </a:t>
            </a:r>
            <a:r>
              <a:rPr lang="ru-RU" sz="24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найбільшого</a:t>
            </a:r>
            <a:r>
              <a:rPr lang="ru-RU" sz="2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 кута </a:t>
            </a:r>
            <a:r>
              <a:rPr lang="ru-RU" sz="24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цього</a:t>
            </a:r>
            <a:r>
              <a:rPr lang="ru-RU" sz="2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 </a:t>
            </a:r>
            <a:r>
              <a:rPr lang="ru-RU" sz="24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трикутника</a:t>
            </a:r>
            <a:r>
              <a:rPr lang="ru-RU" sz="2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 </a:t>
            </a:r>
            <a:r>
              <a:rPr lang="ru-RU" sz="24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менша</a:t>
            </a:r>
            <a:r>
              <a:rPr lang="ru-RU" sz="2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 90</a:t>
            </a:r>
            <a:r>
              <a:rPr lang="ru-RU" sz="2400" b="1" baseline="3000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0</a:t>
            </a:r>
            <a:r>
              <a:rPr lang="ru-RU" sz="2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. </a:t>
            </a:r>
            <a:r>
              <a:rPr lang="ru-RU" sz="24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Напроти</a:t>
            </a:r>
            <a:r>
              <a:rPr lang="ru-RU" sz="2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 </a:t>
            </a:r>
            <a:r>
              <a:rPr lang="ru-RU" sz="24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рівних</a:t>
            </a:r>
            <a:r>
              <a:rPr lang="ru-RU" sz="2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 </a:t>
            </a:r>
            <a:r>
              <a:rPr lang="ru-RU" sz="24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сторін</a:t>
            </a:r>
            <a:r>
              <a:rPr lang="ru-RU" sz="2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 </a:t>
            </a:r>
            <a:r>
              <a:rPr lang="ru-RU" sz="24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трикутника</a:t>
            </a:r>
            <a:r>
              <a:rPr lang="ru-RU" sz="2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 </a:t>
            </a:r>
            <a:r>
              <a:rPr lang="ru-RU" sz="24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знаходяться</a:t>
            </a:r>
            <a:r>
              <a:rPr lang="ru-RU" sz="2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 </a:t>
            </a:r>
            <a:r>
              <a:rPr lang="ru-RU" sz="24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рівні</a:t>
            </a:r>
            <a:r>
              <a:rPr lang="ru-RU" sz="2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 кути </a:t>
            </a:r>
            <a:r>
              <a:rPr lang="ru-RU" sz="24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трикутника</a:t>
            </a:r>
            <a:r>
              <a:rPr lang="ru-RU" sz="2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.</a:t>
            </a:r>
          </a:p>
          <a:p>
            <a:pPr algn="ctr"/>
            <a:r>
              <a:rPr lang="ru-RU" sz="2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Як правило, до </a:t>
            </a:r>
            <a:r>
              <a:rPr lang="ru-RU" sz="24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трикутників</a:t>
            </a:r>
            <a:r>
              <a:rPr lang="ru-RU" sz="2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 </a:t>
            </a:r>
            <a:r>
              <a:rPr lang="ru-RU" sz="24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застосовують</a:t>
            </a:r>
            <a:r>
              <a:rPr lang="ru-RU" sz="2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 </a:t>
            </a:r>
            <a:r>
              <a:rPr lang="ru-RU" sz="24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одночасно</a:t>
            </a:r>
            <a:r>
              <a:rPr lang="ru-RU" sz="2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 </a:t>
            </a:r>
            <a:r>
              <a:rPr lang="ru-RU" sz="24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дві</a:t>
            </a:r>
            <a:r>
              <a:rPr lang="ru-RU" sz="2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 </a:t>
            </a:r>
            <a:r>
              <a:rPr lang="ru-RU" sz="24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класифікації</a:t>
            </a:r>
            <a:r>
              <a:rPr lang="ru-RU" sz="2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, як за </a:t>
            </a:r>
            <a:r>
              <a:rPr lang="ru-RU" sz="24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довжинами</a:t>
            </a:r>
            <a:r>
              <a:rPr lang="ru-RU" sz="2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 </a:t>
            </a:r>
            <a:r>
              <a:rPr lang="ru-RU" sz="24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сторін</a:t>
            </a:r>
            <a:r>
              <a:rPr lang="ru-RU" sz="2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, так </a:t>
            </a:r>
            <a:r>
              <a:rPr lang="ru-RU" sz="24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і</a:t>
            </a:r>
            <a:r>
              <a:rPr lang="ru-RU" sz="2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 за величиною </a:t>
            </a:r>
            <a:r>
              <a:rPr lang="ru-RU" sz="24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найбільшого</a:t>
            </a:r>
            <a:r>
              <a:rPr lang="ru-RU" sz="2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 кута. </a:t>
            </a:r>
            <a:r>
              <a:rPr lang="ru-RU" sz="24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Усі</a:t>
            </a:r>
            <a:r>
              <a:rPr lang="ru-RU" sz="2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 </a:t>
            </a:r>
            <a:r>
              <a:rPr lang="ru-RU" sz="24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трикутники</a:t>
            </a:r>
            <a:r>
              <a:rPr lang="ru-RU" sz="2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 на </a:t>
            </a:r>
            <a:r>
              <a:rPr lang="ru-RU" sz="24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площині</a:t>
            </a:r>
            <a:r>
              <a:rPr lang="ru-RU" sz="2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 </a:t>
            </a:r>
            <a:r>
              <a:rPr lang="ru-RU" sz="24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можна</a:t>
            </a:r>
            <a:r>
              <a:rPr lang="ru-RU" sz="2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 </a:t>
            </a:r>
            <a:r>
              <a:rPr lang="ru-RU" sz="24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розділити</a:t>
            </a:r>
            <a:r>
              <a:rPr lang="ru-RU" sz="2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: </a:t>
            </a:r>
            <a:r>
              <a:rPr lang="ru-RU" sz="24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рівнобедрені</a:t>
            </a:r>
            <a:r>
              <a:rPr lang="ru-RU" sz="2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 та </a:t>
            </a:r>
            <a:r>
              <a:rPr lang="ru-RU" sz="24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різносторонні</a:t>
            </a:r>
            <a:r>
              <a:rPr lang="ru-RU" sz="2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.</a:t>
            </a:r>
            <a:endParaRPr lang="ru-RU" sz="24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Monotype Corsiva" pitchFamily="66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096000" y="285728"/>
            <a:ext cx="6092825" cy="3108543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/>
            <a:r>
              <a:rPr lang="ru-RU" sz="28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Рівнобедрені</a:t>
            </a:r>
            <a:r>
              <a:rPr lang="ru-RU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 </a:t>
            </a:r>
            <a:r>
              <a:rPr lang="ru-RU" sz="28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трикутники</a:t>
            </a:r>
            <a:r>
              <a:rPr lang="ru-RU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 </a:t>
            </a:r>
            <a:r>
              <a:rPr lang="ru-RU" sz="28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можна</a:t>
            </a:r>
            <a:r>
              <a:rPr lang="ru-RU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 </a:t>
            </a:r>
            <a:r>
              <a:rPr lang="ru-RU" sz="28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поділити</a:t>
            </a:r>
            <a:r>
              <a:rPr lang="ru-RU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 на  три </a:t>
            </a:r>
            <a:r>
              <a:rPr lang="ru-RU" sz="28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множини</a:t>
            </a:r>
            <a:r>
              <a:rPr lang="ru-RU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:</a:t>
            </a:r>
          </a:p>
          <a:p>
            <a:pPr algn="r"/>
            <a:r>
              <a:rPr lang="ru-RU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    1.Рівнобедрені </a:t>
            </a:r>
            <a:r>
              <a:rPr lang="ru-RU" sz="28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тупокутні</a:t>
            </a:r>
            <a:r>
              <a:rPr lang="ru-RU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 </a:t>
            </a:r>
            <a:r>
              <a:rPr lang="ru-RU" sz="28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трикутники</a:t>
            </a:r>
            <a:r>
              <a:rPr lang="ru-RU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.</a:t>
            </a:r>
          </a:p>
          <a:p>
            <a:pPr algn="r"/>
            <a:r>
              <a:rPr lang="ru-RU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    2. </a:t>
            </a:r>
            <a:r>
              <a:rPr lang="ru-RU" sz="28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Рівнобедрені</a:t>
            </a:r>
            <a:r>
              <a:rPr lang="ru-RU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 </a:t>
            </a:r>
            <a:r>
              <a:rPr lang="ru-RU" sz="28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прямокутні</a:t>
            </a:r>
            <a:r>
              <a:rPr lang="ru-RU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 </a:t>
            </a:r>
            <a:r>
              <a:rPr lang="ru-RU" sz="28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трикутники</a:t>
            </a:r>
            <a:r>
              <a:rPr lang="ru-RU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.</a:t>
            </a:r>
          </a:p>
          <a:p>
            <a:pPr algn="r"/>
            <a:r>
              <a:rPr lang="ru-RU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    3. </a:t>
            </a:r>
            <a:r>
              <a:rPr lang="ru-RU" sz="28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Рівнобедрені</a:t>
            </a:r>
            <a:r>
              <a:rPr lang="ru-RU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 </a:t>
            </a:r>
            <a:r>
              <a:rPr lang="ru-RU" sz="28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гострокутні</a:t>
            </a:r>
            <a:r>
              <a:rPr lang="ru-RU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 </a:t>
            </a:r>
            <a:r>
              <a:rPr lang="ru-RU" sz="28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трикутники</a:t>
            </a:r>
            <a:r>
              <a:rPr lang="ru-RU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 (до </a:t>
            </a:r>
            <a:r>
              <a:rPr lang="ru-RU" sz="28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цієї</a:t>
            </a:r>
            <a:r>
              <a:rPr lang="ru-RU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 </a:t>
            </a:r>
            <a:r>
              <a:rPr lang="ru-RU" sz="28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множини</a:t>
            </a:r>
            <a:r>
              <a:rPr lang="ru-RU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 входить </a:t>
            </a:r>
            <a:r>
              <a:rPr lang="ru-RU" sz="28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правильний</a:t>
            </a:r>
            <a:endParaRPr lang="ru-RU" sz="2800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Monotype Corsiva" pitchFamily="66" charset="0"/>
            </a:endParaRPr>
          </a:p>
          <a:p>
            <a:pPr algn="r"/>
            <a:r>
              <a:rPr lang="ru-RU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        </a:t>
            </a:r>
            <a:r>
              <a:rPr lang="ru-RU" sz="28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трикутник</a:t>
            </a:r>
            <a:r>
              <a:rPr lang="ru-RU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).</a:t>
            </a:r>
            <a:endParaRPr lang="ru-RU" sz="28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Monotype Corsiva" pitchFamily="66" charset="0"/>
            </a:endParaRPr>
          </a:p>
        </p:txBody>
      </p:sp>
      <p:pic>
        <p:nvPicPr>
          <p:cNvPr id="7170" name="Picture 2" descr="http://upload.wikimedia.org/wikipedia/commons/thumb/9/93/Triangle.Orthocenter.svg/182px-Triangle.Orthocenter.svg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65652" y="3214686"/>
            <a:ext cx="3473059" cy="2786082"/>
          </a:xfrm>
          <a:prstGeom prst="rect">
            <a:avLst/>
          </a:prstGeom>
          <a:noFill/>
        </p:spPr>
      </p:pic>
      <p:pic>
        <p:nvPicPr>
          <p:cNvPr id="7172" name="Picture 4" descr="http://t3.gstatic.com/images?q=tbn:ANd9GcSm5tezMD2meflO9JMa_PvvYRDoK97IcMdze3X07Wux5QnOYiyS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50942" y="285728"/>
            <a:ext cx="3137931" cy="2857520"/>
          </a:xfrm>
          <a:prstGeom prst="rect">
            <a:avLst/>
          </a:prstGeom>
          <a:noFill/>
        </p:spPr>
      </p:pic>
      <p:pic>
        <p:nvPicPr>
          <p:cNvPr id="7174" name="Picture 6" descr="http://te.zavantag.com/tw_files2/urls_55/39/d-38025/7z-docs/6_html_m58faa6d5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79372" y="3143248"/>
            <a:ext cx="2928950" cy="2928953"/>
          </a:xfrm>
          <a:prstGeom prst="rect">
            <a:avLst/>
          </a:prstGeom>
          <a:noFill/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http://ua.convdocs.org/pars_docs/refs/45/44200/44200_html_m2c88be90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7934" y="857232"/>
            <a:ext cx="8286750" cy="4286280"/>
          </a:xfrm>
          <a:prstGeom prst="rect">
            <a:avLst/>
          </a:prstGeom>
          <a:noFill/>
        </p:spPr>
      </p:pic>
      <p:sp>
        <p:nvSpPr>
          <p:cNvPr id="2" name="Прямоугольник 1"/>
          <p:cNvSpPr/>
          <p:nvPr/>
        </p:nvSpPr>
        <p:spPr>
          <a:xfrm>
            <a:off x="6096000" y="0"/>
            <a:ext cx="6092825" cy="3539430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/>
            <a:r>
              <a:rPr lang="ru-RU" sz="28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Різносторонні</a:t>
            </a:r>
            <a:r>
              <a:rPr lang="ru-RU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 </a:t>
            </a:r>
            <a:r>
              <a:rPr lang="ru-RU" sz="28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трикутники</a:t>
            </a:r>
            <a:r>
              <a:rPr lang="ru-RU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 </a:t>
            </a:r>
            <a:r>
              <a:rPr lang="ru-RU" sz="28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теж</a:t>
            </a:r>
            <a:r>
              <a:rPr lang="ru-RU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 </a:t>
            </a:r>
            <a:r>
              <a:rPr lang="ru-RU" sz="28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можна</a:t>
            </a:r>
            <a:r>
              <a:rPr lang="ru-RU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 </a:t>
            </a:r>
            <a:r>
              <a:rPr lang="ru-RU" sz="28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поділити</a:t>
            </a:r>
            <a:r>
              <a:rPr lang="ru-RU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 на три </a:t>
            </a:r>
            <a:r>
              <a:rPr lang="ru-RU" sz="28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множини</a:t>
            </a:r>
            <a:r>
              <a:rPr lang="ru-RU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:</a:t>
            </a:r>
          </a:p>
          <a:p>
            <a:pPr algn="r"/>
            <a:r>
              <a:rPr lang="ru-RU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    1. </a:t>
            </a:r>
            <a:r>
              <a:rPr lang="ru-RU" sz="28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Різносторонні</a:t>
            </a:r>
            <a:r>
              <a:rPr lang="ru-RU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 </a:t>
            </a:r>
            <a:r>
              <a:rPr lang="ru-RU" sz="28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тупокутні</a:t>
            </a:r>
            <a:r>
              <a:rPr lang="ru-RU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 </a:t>
            </a:r>
            <a:r>
              <a:rPr lang="ru-RU" sz="28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трикутники</a:t>
            </a:r>
            <a:r>
              <a:rPr lang="ru-RU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.</a:t>
            </a:r>
          </a:p>
          <a:p>
            <a:pPr algn="r"/>
            <a:r>
              <a:rPr lang="ru-RU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    2. </a:t>
            </a:r>
            <a:r>
              <a:rPr lang="ru-RU" sz="28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Різносторонні</a:t>
            </a:r>
            <a:r>
              <a:rPr lang="ru-RU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 </a:t>
            </a:r>
            <a:r>
              <a:rPr lang="ru-RU" sz="28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прямокутні</a:t>
            </a:r>
            <a:r>
              <a:rPr lang="ru-RU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 </a:t>
            </a:r>
            <a:r>
              <a:rPr lang="ru-RU" sz="28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трикутники</a:t>
            </a:r>
            <a:r>
              <a:rPr lang="ru-RU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.</a:t>
            </a:r>
          </a:p>
          <a:p>
            <a:pPr algn="r"/>
            <a:r>
              <a:rPr lang="ru-RU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    3. </a:t>
            </a:r>
            <a:r>
              <a:rPr lang="ru-RU" sz="28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Різносторонні</a:t>
            </a:r>
            <a:r>
              <a:rPr lang="ru-RU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 </a:t>
            </a:r>
            <a:r>
              <a:rPr lang="ru-RU" sz="28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гострокутні</a:t>
            </a:r>
            <a:r>
              <a:rPr lang="ru-RU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 </a:t>
            </a:r>
            <a:r>
              <a:rPr lang="ru-RU" sz="28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трикутники</a:t>
            </a:r>
            <a:r>
              <a:rPr lang="ru-RU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.</a:t>
            </a:r>
            <a:endParaRPr lang="ru-RU" sz="28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Monotype Corsiva" pitchFamily="66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http://yak-prosto.com/images/0/4/yak-dovesti-rivnist-trikutnikiv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79570" y="1857364"/>
            <a:ext cx="8358246" cy="4396440"/>
          </a:xfrm>
          <a:prstGeom prst="rect">
            <a:avLst/>
          </a:prstGeom>
          <a:noFill/>
        </p:spPr>
      </p:pic>
      <p:sp>
        <p:nvSpPr>
          <p:cNvPr id="2" name="Прямоугольник 1"/>
          <p:cNvSpPr/>
          <p:nvPr/>
        </p:nvSpPr>
        <p:spPr>
          <a:xfrm>
            <a:off x="3451206" y="0"/>
            <a:ext cx="4943982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54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Рівні</a:t>
            </a:r>
            <a:r>
              <a:rPr lang="ru-RU" sz="5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 </a:t>
            </a:r>
            <a:r>
              <a:rPr lang="ru-RU" sz="54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трикутники</a:t>
            </a:r>
            <a:endParaRPr lang="ru-RU" sz="54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Monotype Corsiva" pitchFamily="66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450942" y="1142984"/>
            <a:ext cx="9140825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Означення</a:t>
            </a:r>
            <a:r>
              <a:rPr lang="ru-RU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. Два </a:t>
            </a:r>
            <a:r>
              <a:rPr lang="ru-RU" sz="28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трикутники</a:t>
            </a:r>
            <a:r>
              <a:rPr lang="ru-RU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 </a:t>
            </a:r>
            <a:r>
              <a:rPr lang="ru-RU" sz="28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називають</a:t>
            </a:r>
            <a:r>
              <a:rPr lang="ru-RU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 </a:t>
            </a:r>
            <a:r>
              <a:rPr lang="ru-RU" sz="28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рівними</a:t>
            </a:r>
            <a:r>
              <a:rPr lang="ru-RU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, </a:t>
            </a:r>
            <a:r>
              <a:rPr lang="ru-RU" sz="28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якщо</a:t>
            </a:r>
            <a:r>
              <a:rPr lang="ru-RU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 у них </a:t>
            </a:r>
            <a:r>
              <a:rPr lang="ru-RU" sz="28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відповідно</a:t>
            </a:r>
            <a:r>
              <a:rPr lang="ru-RU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 </a:t>
            </a:r>
            <a:r>
              <a:rPr lang="ru-RU" sz="28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рівні</a:t>
            </a:r>
            <a:r>
              <a:rPr lang="ru-RU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 три </a:t>
            </a:r>
            <a:r>
              <a:rPr lang="ru-RU" sz="28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сторони</a:t>
            </a:r>
            <a:r>
              <a:rPr lang="ru-RU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 та </a:t>
            </a:r>
            <a:r>
              <a:rPr lang="ru-RU" sz="28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відповідно</a:t>
            </a:r>
            <a:r>
              <a:rPr lang="ru-RU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 </a:t>
            </a:r>
            <a:r>
              <a:rPr lang="ru-RU" sz="28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рівні</a:t>
            </a:r>
            <a:r>
              <a:rPr lang="ru-RU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 три кути.</a:t>
            </a:r>
            <a:endParaRPr lang="ru-RU" sz="28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Monotype Corsiva" pitchFamily="66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S102801098">
  <a:themeElements>
    <a:clrScheme name="StripedBorder_16x9">
      <a:dk1>
        <a:srgbClr val="404040"/>
      </a:dk1>
      <a:lt1>
        <a:sysClr val="window" lastClr="FFFFFF"/>
      </a:lt1>
      <a:dk2>
        <a:srgbClr val="000000"/>
      </a:dk2>
      <a:lt2>
        <a:srgbClr val="DDDDDD"/>
      </a:lt2>
      <a:accent1>
        <a:srgbClr val="A6B727"/>
      </a:accent1>
      <a:accent2>
        <a:srgbClr val="DF5327"/>
      </a:accent2>
      <a:accent3>
        <a:srgbClr val="FE9E00"/>
      </a:accent3>
      <a:accent4>
        <a:srgbClr val="418AB3"/>
      </a:accent4>
      <a:accent5>
        <a:srgbClr val="D9D66D"/>
      </a:accent5>
      <a:accent6>
        <a:srgbClr val="838383"/>
      </a:accent6>
      <a:hlink>
        <a:srgbClr val="F59E00"/>
      </a:hlink>
      <a:folHlink>
        <a:srgbClr val="B2B2B2"/>
      </a:folHlink>
    </a:clrScheme>
    <a:fontScheme name="StripedBorder_16x9">
      <a:majorFont>
        <a:latin typeface="Euphemia"/>
        <a:ea typeface=""/>
        <a:cs typeface=""/>
      </a:majorFont>
      <a:minorFont>
        <a:latin typeface="Euphemia"/>
        <a:ea typeface=""/>
        <a:cs typeface=""/>
      </a:minorFont>
    </a:fontScheme>
    <a:fmtScheme name="Essential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250000"/>
              </a:schemeClr>
            </a:gs>
            <a:gs pos="35000">
              <a:schemeClr val="phClr">
                <a:tint val="47000"/>
                <a:satMod val="275000"/>
              </a:schemeClr>
            </a:gs>
            <a:gs pos="100000">
              <a:schemeClr val="phClr">
                <a:tint val="25000"/>
                <a:satMod val="300000"/>
              </a:schemeClr>
            </a:gs>
          </a:gsLst>
          <a:lin ang="16200000" scaled="1"/>
        </a:gradFill>
        <a:solidFill>
          <a:schemeClr val="phClr">
            <a:satMod val="110000"/>
          </a:schemeClr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miter lim="800000"/>
        </a:ln>
        <a:ln w="28575" cap="flat" cmpd="sng" algn="ctr">
          <a:solidFill>
            <a:schemeClr val="phClr"/>
          </a:solidFill>
          <a:miter lim="800000"/>
        </a:ln>
        <a:ln w="41275" cap="flat" cmpd="sng" algn="ctr">
          <a:solidFill>
            <a:schemeClr val="phClr"/>
          </a:solidFill>
          <a:miter lim="800000"/>
        </a:ln>
      </a:lnStyleLst>
      <a:effectStyleLst>
        <a:effectStyle>
          <a:effectLst/>
        </a:effectStyle>
        <a:effectStyle>
          <a:effectLst>
            <a:outerShdw blurRad="39999" dist="23000" algn="bl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19050" algn="bl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l"/>
          </a:scene3d>
          <a:sp3d prstMaterial="plastic">
            <a:bevelT w="38100" h="3175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12000"/>
                <a:satMod val="240000"/>
              </a:schemeClr>
              <a:schemeClr val="phClr">
                <a:tint val="98000"/>
              </a:schemeClr>
            </a:duotone>
          </a:blip>
          <a:tile tx="0" ty="0" sx="100000" sy="100000" flip="none" algn="ctr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28575"/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>
          <a:lnSpc>
            <a:spcPct val="90000"/>
          </a:lnSpc>
          <a:defRPr sz="2400"/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StripedBorder_16x9">
      <a:dk1>
        <a:srgbClr val="404040"/>
      </a:dk1>
      <a:lt1>
        <a:sysClr val="window" lastClr="FFFFFF"/>
      </a:lt1>
      <a:dk2>
        <a:srgbClr val="000000"/>
      </a:dk2>
      <a:lt2>
        <a:srgbClr val="DDDDDD"/>
      </a:lt2>
      <a:accent1>
        <a:srgbClr val="A6B727"/>
      </a:accent1>
      <a:accent2>
        <a:srgbClr val="DF5327"/>
      </a:accent2>
      <a:accent3>
        <a:srgbClr val="FE9E00"/>
      </a:accent3>
      <a:accent4>
        <a:srgbClr val="418AB3"/>
      </a:accent4>
      <a:accent5>
        <a:srgbClr val="D9D66D"/>
      </a:accent5>
      <a:accent6>
        <a:srgbClr val="838383"/>
      </a:accent6>
      <a:hlink>
        <a:srgbClr val="F59E00"/>
      </a:hlink>
      <a:folHlink>
        <a:srgbClr val="B2B2B2"/>
      </a:folHlink>
    </a:clrScheme>
    <a:fontScheme name="StripedBorder_16x9">
      <a:majorFont>
        <a:latin typeface="Euphemia"/>
        <a:ea typeface=""/>
        <a:cs typeface=""/>
      </a:majorFont>
      <a:minorFont>
        <a:latin typeface="Euphemia"/>
        <a:ea typeface=""/>
        <a:cs typeface=""/>
      </a:minorFont>
    </a:fontScheme>
    <a:fmtScheme name="Essential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250000"/>
              </a:schemeClr>
            </a:gs>
            <a:gs pos="35000">
              <a:schemeClr val="phClr">
                <a:tint val="47000"/>
                <a:satMod val="275000"/>
              </a:schemeClr>
            </a:gs>
            <a:gs pos="100000">
              <a:schemeClr val="phClr">
                <a:tint val="25000"/>
                <a:satMod val="300000"/>
              </a:schemeClr>
            </a:gs>
          </a:gsLst>
          <a:lin ang="16200000" scaled="1"/>
        </a:gradFill>
        <a:solidFill>
          <a:schemeClr val="phClr">
            <a:satMod val="110000"/>
          </a:schemeClr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miter lim="800000"/>
        </a:ln>
        <a:ln w="28575" cap="flat" cmpd="sng" algn="ctr">
          <a:solidFill>
            <a:schemeClr val="phClr"/>
          </a:solidFill>
          <a:miter lim="800000"/>
        </a:ln>
        <a:ln w="41275" cap="flat" cmpd="sng" algn="ctr">
          <a:solidFill>
            <a:schemeClr val="phClr"/>
          </a:solidFill>
          <a:miter lim="800000"/>
        </a:ln>
      </a:lnStyleLst>
      <a:effectStyleLst>
        <a:effectStyle>
          <a:effectLst/>
        </a:effectStyle>
        <a:effectStyle>
          <a:effectLst>
            <a:outerShdw blurRad="39999" dist="23000" algn="bl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19050" algn="bl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l"/>
          </a:scene3d>
          <a:sp3d prstMaterial="plastic">
            <a:bevelT w="38100" h="3175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StripedBorder_16x9">
      <a:dk1>
        <a:srgbClr val="404040"/>
      </a:dk1>
      <a:lt1>
        <a:sysClr val="window" lastClr="FFFFFF"/>
      </a:lt1>
      <a:dk2>
        <a:srgbClr val="000000"/>
      </a:dk2>
      <a:lt2>
        <a:srgbClr val="DDDDDD"/>
      </a:lt2>
      <a:accent1>
        <a:srgbClr val="A6B727"/>
      </a:accent1>
      <a:accent2>
        <a:srgbClr val="DF5327"/>
      </a:accent2>
      <a:accent3>
        <a:srgbClr val="FE9E00"/>
      </a:accent3>
      <a:accent4>
        <a:srgbClr val="418AB3"/>
      </a:accent4>
      <a:accent5>
        <a:srgbClr val="D9D66D"/>
      </a:accent5>
      <a:accent6>
        <a:srgbClr val="838383"/>
      </a:accent6>
      <a:hlink>
        <a:srgbClr val="F59E00"/>
      </a:hlink>
      <a:folHlink>
        <a:srgbClr val="B2B2B2"/>
      </a:folHlink>
    </a:clrScheme>
    <a:fontScheme name="StripedBorder_16x9">
      <a:majorFont>
        <a:latin typeface="Euphemia"/>
        <a:ea typeface=""/>
        <a:cs typeface=""/>
      </a:majorFont>
      <a:minorFont>
        <a:latin typeface="Euphemia"/>
        <a:ea typeface=""/>
        <a:cs typeface=""/>
      </a:minorFont>
    </a:fontScheme>
    <a:fmtScheme name="Essential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250000"/>
              </a:schemeClr>
            </a:gs>
            <a:gs pos="35000">
              <a:schemeClr val="phClr">
                <a:tint val="47000"/>
                <a:satMod val="275000"/>
              </a:schemeClr>
            </a:gs>
            <a:gs pos="100000">
              <a:schemeClr val="phClr">
                <a:tint val="25000"/>
                <a:satMod val="300000"/>
              </a:schemeClr>
            </a:gs>
          </a:gsLst>
          <a:lin ang="16200000" scaled="1"/>
        </a:gradFill>
        <a:solidFill>
          <a:schemeClr val="phClr">
            <a:satMod val="110000"/>
          </a:schemeClr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miter lim="800000"/>
        </a:ln>
        <a:ln w="28575" cap="flat" cmpd="sng" algn="ctr">
          <a:solidFill>
            <a:schemeClr val="phClr"/>
          </a:solidFill>
          <a:miter lim="800000"/>
        </a:ln>
        <a:ln w="41275" cap="flat" cmpd="sng" algn="ctr">
          <a:solidFill>
            <a:schemeClr val="phClr"/>
          </a:solidFill>
          <a:miter lim="800000"/>
        </a:ln>
      </a:lnStyleLst>
      <a:effectStyleLst>
        <a:effectStyle>
          <a:effectLst/>
        </a:effectStyle>
        <a:effectStyle>
          <a:effectLst>
            <a:outerShdw blurRad="39999" dist="23000" algn="bl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19050" algn="bl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l"/>
          </a:scene3d>
          <a:sp3d prstMaterial="plastic">
            <a:bevelT w="38100" h="3175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87F8EF69-DB93-4D96-9B2F-6FF634DE7E3E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TS102801098</Template>
  <TotalTime>0</TotalTime>
  <Words>141</Words>
  <Application>Microsoft Office PowerPoint</Application>
  <PresentationFormat>Произвольный</PresentationFormat>
  <Paragraphs>68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TS102801098</vt:lpstr>
      <vt:lpstr>Ознаки рівності трикутників.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</vt:vector>
  </TitlesOfParts>
  <Manager/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cp:lastModifiedBy/>
  <cp:revision>1</cp:revision>
  <dcterms:created xsi:type="dcterms:W3CDTF">2013-04-23T19:15:34Z</dcterms:created>
  <dcterms:modified xsi:type="dcterms:W3CDTF">2013-04-23T20:01:43Z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TC028010989991</vt:lpwstr>
  </property>
</Properties>
</file>