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61" r:id="rId4"/>
    <p:sldId id="262" r:id="rId5"/>
    <p:sldId id="263" r:id="rId6"/>
    <p:sldId id="264" r:id="rId7"/>
    <p:sldId id="266" r:id="rId8"/>
    <p:sldId id="265" r:id="rId9"/>
    <p:sldId id="267" r:id="rId10"/>
    <p:sldId id="275" r:id="rId11"/>
    <p:sldId id="273" r:id="rId12"/>
    <p:sldId id="268" r:id="rId13"/>
    <p:sldId id="269" r:id="rId14"/>
    <p:sldId id="271" r:id="rId15"/>
    <p:sldId id="272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2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microsoft.com/office/2007/relationships/hdphoto" Target="../media/hdphoto9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microsoft.com/office/2007/relationships/hdphoto" Target="../media/hdphoto8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7\Рабочий стол\Фон Для ППП\imperium_windrose transparen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038"/>
          </a:xfrm>
          <a:prstGeom prst="rect">
            <a:avLst/>
          </a:prstGeom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04664"/>
            <a:ext cx="5688632" cy="2016224"/>
          </a:xfrm>
        </p:spPr>
        <p:txBody>
          <a:bodyPr>
            <a:noAutofit/>
          </a:bodyPr>
          <a:lstStyle/>
          <a:p>
            <a:r>
              <a:rPr lang="ru-RU" sz="6000" dirty="0"/>
              <a:t>Історія </a:t>
            </a:r>
            <a:r>
              <a:rPr lang="ru-RU" sz="6000" dirty="0" smtClean="0"/>
              <a:t> поділу  математики  на :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9752" y="4280902"/>
            <a:ext cx="1728192" cy="78937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4000" dirty="0" smtClean="0"/>
              <a:t>Алгебру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48064" y="4243301"/>
            <a:ext cx="21585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Геометрію </a:t>
            </a:r>
            <a:endParaRPr lang="ru-RU" sz="40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3455876" y="2498485"/>
            <a:ext cx="468052" cy="11465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294320" y="2492896"/>
            <a:ext cx="573824" cy="1152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6732240" y="6196662"/>
            <a:ext cx="2005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Борщевско</a:t>
            </a:r>
            <a:r>
              <a:rPr lang="uk-UA" dirty="0" smtClean="0"/>
              <a:t>ї Анни 11-А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7185014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7\Рабочий стол\Фон Для ППП\nastol.com.ua-202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624" y="548679"/>
            <a:ext cx="35283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Походження</a:t>
            </a:r>
            <a:r>
              <a:rPr lang="ru-RU" dirty="0"/>
              <a:t> </a:t>
            </a:r>
            <a:r>
              <a:rPr lang="ru-RU" dirty="0" err="1"/>
              <a:t>терміну</a:t>
            </a:r>
            <a:r>
              <a:rPr lang="ru-RU" dirty="0"/>
              <a:t> "алгебра"</a:t>
            </a:r>
          </a:p>
          <a:p>
            <a:endParaRPr lang="ru-RU" dirty="0"/>
          </a:p>
          <a:p>
            <a:r>
              <a:rPr lang="ru-RU" dirty="0" err="1"/>
              <a:t>Походження</a:t>
            </a:r>
            <a:r>
              <a:rPr lang="ru-RU" dirty="0"/>
              <a:t> самого слова "алгебра" не </a:t>
            </a:r>
            <a:r>
              <a:rPr lang="ru-RU" dirty="0" err="1"/>
              <a:t>зовсім</a:t>
            </a:r>
            <a:r>
              <a:rPr lang="ru-RU" dirty="0"/>
              <a:t> </a:t>
            </a:r>
            <a:r>
              <a:rPr lang="ru-RU" dirty="0" err="1"/>
              <a:t>з'ясовано</a:t>
            </a:r>
            <a:r>
              <a:rPr lang="ru-RU" dirty="0"/>
              <a:t>. На думку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дослідників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, слово "алгебра" походить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назви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 </a:t>
            </a:r>
            <a:r>
              <a:rPr lang="ru-RU" dirty="0" err="1"/>
              <a:t>арабського</a:t>
            </a:r>
            <a:r>
              <a:rPr lang="ru-RU" dirty="0"/>
              <a:t> математика Ал-</a:t>
            </a:r>
            <a:r>
              <a:rPr lang="ru-RU" dirty="0" err="1"/>
              <a:t>Хорезмі</a:t>
            </a:r>
            <a:r>
              <a:rPr lang="ru-RU" dirty="0"/>
              <a:t> (</a:t>
            </a:r>
            <a:r>
              <a:rPr lang="ru-RU" dirty="0" err="1"/>
              <a:t>від</a:t>
            </a:r>
            <a:r>
              <a:rPr lang="ru-RU" dirty="0"/>
              <a:t> самого </a:t>
            </a:r>
            <a:r>
              <a:rPr lang="ru-RU" dirty="0" err="1"/>
              <a:t>імені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дослідників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популярне</a:t>
            </a:r>
            <a:r>
              <a:rPr lang="ru-RU" dirty="0"/>
              <a:t> слово "алгоритм") "Аль-</a:t>
            </a:r>
            <a:r>
              <a:rPr lang="ru-RU" dirty="0" err="1"/>
              <a:t>джабр</a:t>
            </a:r>
            <a:r>
              <a:rPr lang="ru-RU" dirty="0"/>
              <a:t>-аль-</a:t>
            </a:r>
            <a:r>
              <a:rPr lang="ru-RU" dirty="0" err="1"/>
              <a:t>мукабалла</a:t>
            </a:r>
            <a:r>
              <a:rPr lang="ru-RU" dirty="0"/>
              <a:t>", </a:t>
            </a:r>
            <a:r>
              <a:rPr lang="ru-RU" dirty="0" err="1"/>
              <a:t>тобто</a:t>
            </a:r>
            <a:r>
              <a:rPr lang="ru-RU" dirty="0"/>
              <a:t> "</a:t>
            </a:r>
            <a:r>
              <a:rPr lang="ru-RU" dirty="0" err="1"/>
              <a:t>вчення</a:t>
            </a:r>
            <a:r>
              <a:rPr lang="ru-RU" dirty="0"/>
              <a:t> про перестановках, </a:t>
            </a:r>
            <a:r>
              <a:rPr lang="ru-RU" dirty="0" err="1"/>
              <a:t>відносинах</a:t>
            </a:r>
            <a:r>
              <a:rPr lang="ru-RU" dirty="0"/>
              <a:t> і </a:t>
            </a:r>
            <a:r>
              <a:rPr lang="ru-RU" dirty="0" err="1"/>
              <a:t>рішеннях</a:t>
            </a:r>
            <a:r>
              <a:rPr lang="ru-RU" dirty="0"/>
              <a:t> ", але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автори</a:t>
            </a:r>
            <a:r>
              <a:rPr lang="ru-RU" dirty="0"/>
              <a:t> </a:t>
            </a:r>
            <a:r>
              <a:rPr lang="ru-RU" dirty="0" err="1"/>
              <a:t>виробляють</a:t>
            </a:r>
            <a:r>
              <a:rPr lang="ru-RU" dirty="0"/>
              <a:t> слово" алгебра "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 математика </a:t>
            </a:r>
            <a:r>
              <a:rPr lang="ru-RU" dirty="0" err="1"/>
              <a:t>Гебера</a:t>
            </a:r>
            <a:r>
              <a:rPr lang="ru-RU" dirty="0"/>
              <a:t>, </a:t>
            </a: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 такого математика </a:t>
            </a:r>
            <a:r>
              <a:rPr lang="ru-RU" dirty="0" err="1"/>
              <a:t>схильне</a:t>
            </a:r>
            <a:r>
              <a:rPr lang="ru-RU" dirty="0"/>
              <a:t> </a:t>
            </a:r>
            <a:r>
              <a:rPr lang="ru-RU" dirty="0" err="1"/>
              <a:t>сумніву</a:t>
            </a:r>
            <a:r>
              <a:rPr lang="ru-RU" dirty="0"/>
              <a:t>.</a:t>
            </a:r>
          </a:p>
        </p:txBody>
      </p:sp>
      <p:pic>
        <p:nvPicPr>
          <p:cNvPr id="10244" name="Picture 4" descr="http://i25.fastpic.ru/big/2012/0610/bb/1615b7765b8db66f6acae73c800ebabb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48679"/>
            <a:ext cx="3312368" cy="56018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801933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7\Рабочий стол\Фон Для ППП\nastol.com.ua-202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692696"/>
            <a:ext cx="338437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Загальна</a:t>
            </a:r>
            <a:r>
              <a:rPr lang="ru-RU" dirty="0"/>
              <a:t> алгебра </a:t>
            </a:r>
            <a:r>
              <a:rPr lang="ru-RU" dirty="0" err="1"/>
              <a:t>займається</a:t>
            </a:r>
            <a:r>
              <a:rPr lang="ru-RU" dirty="0"/>
              <a:t> </a:t>
            </a:r>
            <a:r>
              <a:rPr lang="ru-RU" dirty="0" err="1"/>
              <a:t>вивченням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алгебраїчних</a:t>
            </a:r>
            <a:r>
              <a:rPr lang="ru-RU" dirty="0"/>
              <a:t> систем. У </a:t>
            </a:r>
            <a:r>
              <a:rPr lang="ru-RU" dirty="0" err="1"/>
              <a:t>ній</a:t>
            </a:r>
            <a:r>
              <a:rPr lang="ru-RU" dirty="0"/>
              <a:t> </a:t>
            </a:r>
            <a:r>
              <a:rPr lang="ru-RU" dirty="0" err="1"/>
              <a:t>розглядаються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 над </a:t>
            </a:r>
            <a:r>
              <a:rPr lang="ru-RU" dirty="0" err="1"/>
              <a:t>об'єктами</a:t>
            </a:r>
            <a:r>
              <a:rPr lang="ru-RU" dirty="0"/>
              <a:t> </a:t>
            </a:r>
            <a:r>
              <a:rPr lang="ru-RU" dirty="0" err="1"/>
              <a:t>незалежно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власне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r>
              <a:rPr lang="ru-RU" dirty="0"/>
              <a:t> </a:t>
            </a:r>
            <a:r>
              <a:rPr lang="ru-RU" dirty="0" err="1"/>
              <a:t>об'єктів</a:t>
            </a:r>
            <a:r>
              <a:rPr lang="ru-RU" dirty="0"/>
              <a:t>. Вона </a:t>
            </a:r>
            <a:r>
              <a:rPr lang="ru-RU" dirty="0" err="1"/>
              <a:t>включає</a:t>
            </a:r>
            <a:r>
              <a:rPr lang="ru-RU" dirty="0"/>
              <a:t> в себе в першу </a:t>
            </a:r>
            <a:r>
              <a:rPr lang="ru-RU" dirty="0" err="1"/>
              <a:t>чергу</a:t>
            </a:r>
            <a:r>
              <a:rPr lang="ru-RU" dirty="0"/>
              <a:t> </a:t>
            </a:r>
            <a:r>
              <a:rPr lang="ru-RU" dirty="0" err="1"/>
              <a:t>теорії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 і </a:t>
            </a:r>
            <a:r>
              <a:rPr lang="ru-RU" dirty="0" err="1"/>
              <a:t>кілець</a:t>
            </a:r>
            <a:r>
              <a:rPr lang="ru-RU" dirty="0"/>
              <a:t>. </a:t>
            </a:r>
            <a:r>
              <a:rPr lang="ru-RU" dirty="0" err="1"/>
              <a:t>Загальні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r>
              <a:rPr lang="ru-RU" dirty="0"/>
              <a:t>, </a:t>
            </a:r>
            <a:r>
              <a:rPr lang="ru-RU" dirty="0" err="1"/>
              <a:t>характерні</a:t>
            </a:r>
            <a:r>
              <a:rPr lang="ru-RU" dirty="0"/>
              <a:t> для </a:t>
            </a:r>
            <a:r>
              <a:rPr lang="ru-RU" dirty="0" err="1"/>
              <a:t>обох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алгебраїчних</a:t>
            </a:r>
            <a:r>
              <a:rPr lang="ru-RU" dirty="0"/>
              <a:t> систем </a:t>
            </a:r>
            <a:r>
              <a:rPr lang="ru-RU" dirty="0" err="1"/>
              <a:t>призвели</a:t>
            </a:r>
            <a:r>
              <a:rPr lang="ru-RU" dirty="0"/>
              <a:t> до </a:t>
            </a:r>
            <a:r>
              <a:rPr lang="ru-RU" dirty="0" err="1"/>
              <a:t>розгляду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алгебраїчних</a:t>
            </a:r>
            <a:r>
              <a:rPr lang="ru-RU" dirty="0"/>
              <a:t> систем: </a:t>
            </a:r>
            <a:r>
              <a:rPr lang="ru-RU" dirty="0" err="1"/>
              <a:t>решіток</a:t>
            </a:r>
            <a:r>
              <a:rPr lang="ru-RU" dirty="0"/>
              <a:t>, </a:t>
            </a:r>
            <a:r>
              <a:rPr lang="ru-RU" dirty="0" err="1"/>
              <a:t>категорій</a:t>
            </a:r>
            <a:r>
              <a:rPr lang="ru-RU" dirty="0"/>
              <a:t>, </a:t>
            </a:r>
            <a:r>
              <a:rPr lang="ru-RU" dirty="0" err="1"/>
              <a:t>універсальних</a:t>
            </a:r>
            <a:r>
              <a:rPr lang="ru-RU" dirty="0"/>
              <a:t> алгебр, моделей, </a:t>
            </a:r>
            <a:r>
              <a:rPr lang="ru-RU" dirty="0" err="1"/>
              <a:t>напівгруп</a:t>
            </a:r>
            <a:r>
              <a:rPr lang="ru-RU" dirty="0"/>
              <a:t> і </a:t>
            </a:r>
            <a:r>
              <a:rPr lang="ru-RU" dirty="0" err="1"/>
              <a:t>Квазігрупа</a:t>
            </a:r>
            <a:r>
              <a:rPr lang="ru-RU" dirty="0"/>
              <a:t>. </a:t>
            </a:r>
            <a:r>
              <a:rPr lang="ru-RU" dirty="0" err="1"/>
              <a:t>Впорядковані</a:t>
            </a:r>
            <a:r>
              <a:rPr lang="ru-RU" dirty="0"/>
              <a:t> і </a:t>
            </a:r>
            <a:r>
              <a:rPr lang="ru-RU" dirty="0" err="1"/>
              <a:t>топологічні</a:t>
            </a:r>
            <a:r>
              <a:rPr lang="ru-RU" dirty="0"/>
              <a:t> </a:t>
            </a:r>
            <a:r>
              <a:rPr lang="ru-RU" dirty="0" err="1"/>
              <a:t>алгебри</a:t>
            </a:r>
            <a:r>
              <a:rPr lang="ru-RU" dirty="0"/>
              <a:t>, </a:t>
            </a:r>
            <a:r>
              <a:rPr lang="ru-RU" dirty="0" err="1"/>
              <a:t>частково</a:t>
            </a:r>
            <a:r>
              <a:rPr lang="ru-RU" dirty="0"/>
              <a:t> </a:t>
            </a:r>
            <a:r>
              <a:rPr lang="ru-RU" dirty="0" err="1"/>
              <a:t>впорядковані</a:t>
            </a:r>
            <a:r>
              <a:rPr lang="ru-RU" dirty="0"/>
              <a:t> і </a:t>
            </a:r>
            <a:r>
              <a:rPr lang="ru-RU" dirty="0" err="1"/>
              <a:t>топологічні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і </a:t>
            </a:r>
            <a:r>
              <a:rPr lang="ru-RU" dirty="0" err="1"/>
              <a:t>кільця</a:t>
            </a:r>
            <a:r>
              <a:rPr lang="ru-RU" dirty="0"/>
              <a:t>,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відносяться</a:t>
            </a:r>
            <a:r>
              <a:rPr lang="ru-RU" dirty="0"/>
              <a:t> до 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алгебри</a:t>
            </a:r>
            <a:endParaRPr lang="ru-RU" dirty="0"/>
          </a:p>
        </p:txBody>
      </p:sp>
      <p:pic>
        <p:nvPicPr>
          <p:cNvPr id="11270" name="Picture 6" descr="http://algebraslova.com/wp-content/uploads/2012/01/%D0%BA%D0%B0%D1%80%D0%B0%D0%BD%D0%B4%D0%B0%D1%88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08720"/>
            <a:ext cx="2919819" cy="2160240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://zhaba.ru/_pics/se5x0r6cib1atmek.jp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05064"/>
            <a:ext cx="2919819" cy="2069860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electrik.info/uploads/posts/2010-09/1284750114_6.jpg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92896"/>
            <a:ext cx="2919819" cy="2016224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952808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7\Рабочий стол\Фон Для ППП\nastol.com.ua-202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0"/>
            <a:ext cx="95405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548680"/>
            <a:ext cx="36724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Найдавніші</a:t>
            </a:r>
            <a:r>
              <a:rPr lang="ru-RU" dirty="0"/>
              <a:t> твори з </a:t>
            </a:r>
            <a:r>
              <a:rPr lang="ru-RU" dirty="0" err="1"/>
              <a:t>алгебри</a:t>
            </a:r>
            <a:endParaRPr lang="ru-RU" dirty="0"/>
          </a:p>
          <a:p>
            <a:endParaRPr lang="ru-RU" dirty="0"/>
          </a:p>
          <a:p>
            <a:r>
              <a:rPr lang="ru-RU" dirty="0"/>
              <a:t>Перше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дійшло</a:t>
            </a:r>
            <a:r>
              <a:rPr lang="ru-RU" dirty="0"/>
              <a:t> до нас </a:t>
            </a:r>
            <a:r>
              <a:rPr lang="ru-RU" dirty="0" err="1"/>
              <a:t>твір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алгебраїчних</a:t>
            </a:r>
            <a:r>
              <a:rPr lang="ru-RU" dirty="0"/>
              <a:t> </a:t>
            </a:r>
            <a:r>
              <a:rPr lang="ru-RU" dirty="0" err="1"/>
              <a:t>питань</a:t>
            </a:r>
            <a:r>
              <a:rPr lang="ru-RU" dirty="0"/>
              <a:t>, є трактат </a:t>
            </a:r>
            <a:r>
              <a:rPr lang="ru-RU" dirty="0" err="1"/>
              <a:t>Діофанта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жив у </a:t>
            </a:r>
            <a:r>
              <a:rPr lang="ru-RU" dirty="0" err="1"/>
              <a:t>середині</a:t>
            </a:r>
            <a:r>
              <a:rPr lang="ru-RU" dirty="0"/>
              <a:t> </a:t>
            </a:r>
            <a:r>
              <a:rPr lang="fr-FR" dirty="0"/>
              <a:t>IV </a:t>
            </a:r>
            <a:r>
              <a:rPr lang="ru-RU" dirty="0" err="1"/>
              <a:t>століття</a:t>
            </a:r>
            <a:r>
              <a:rPr lang="ru-RU" dirty="0"/>
              <a:t>. У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трактаті</a:t>
            </a:r>
            <a:r>
              <a:rPr lang="ru-RU" dirty="0"/>
              <a:t> ми </a:t>
            </a:r>
            <a:r>
              <a:rPr lang="ru-RU" dirty="0" err="1"/>
              <a:t>зустрічаємо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правило </a:t>
            </a:r>
            <a:r>
              <a:rPr lang="ru-RU" dirty="0" err="1"/>
              <a:t>знаків</a:t>
            </a:r>
            <a:r>
              <a:rPr lang="ru-RU" dirty="0"/>
              <a:t> (</a:t>
            </a:r>
            <a:r>
              <a:rPr lang="ru-RU" dirty="0" err="1"/>
              <a:t>мінус</a:t>
            </a:r>
            <a:r>
              <a:rPr lang="ru-RU" dirty="0"/>
              <a:t> на </a:t>
            </a:r>
            <a:r>
              <a:rPr lang="ru-RU" dirty="0" err="1"/>
              <a:t>мінус</a:t>
            </a:r>
            <a:r>
              <a:rPr lang="ru-RU" dirty="0"/>
              <a:t> </a:t>
            </a:r>
            <a:r>
              <a:rPr lang="ru-RU" dirty="0" err="1"/>
              <a:t>дає</a:t>
            </a:r>
            <a:r>
              <a:rPr lang="ru-RU" dirty="0"/>
              <a:t> плюс),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ступенів</a:t>
            </a:r>
            <a:r>
              <a:rPr lang="ru-RU" dirty="0"/>
              <a:t> чисел, і </a:t>
            </a:r>
            <a:r>
              <a:rPr lang="ru-RU" dirty="0" err="1"/>
              <a:t>вирішення</a:t>
            </a:r>
            <a:r>
              <a:rPr lang="ru-RU" dirty="0"/>
              <a:t> </a:t>
            </a:r>
            <a:r>
              <a:rPr lang="ru-RU" dirty="0" err="1"/>
              <a:t>безлічі</a:t>
            </a:r>
            <a:r>
              <a:rPr lang="ru-RU" dirty="0"/>
              <a:t> </a:t>
            </a:r>
            <a:r>
              <a:rPr lang="ru-RU" dirty="0" err="1"/>
              <a:t>невизначених</a:t>
            </a:r>
            <a:r>
              <a:rPr lang="ru-RU" dirty="0"/>
              <a:t> </a:t>
            </a:r>
            <a:r>
              <a:rPr lang="ru-RU" dirty="0" err="1"/>
              <a:t>питань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в </a:t>
            </a:r>
            <a:r>
              <a:rPr lang="ru-RU" dirty="0" err="1"/>
              <a:t>даний</a:t>
            </a:r>
            <a:r>
              <a:rPr lang="ru-RU" dirty="0"/>
              <a:t> час </a:t>
            </a:r>
            <a:r>
              <a:rPr lang="ru-RU" dirty="0" err="1"/>
              <a:t>відносяться</a:t>
            </a:r>
            <a:r>
              <a:rPr lang="ru-RU" dirty="0"/>
              <a:t> до </a:t>
            </a:r>
            <a:r>
              <a:rPr lang="ru-RU" dirty="0" err="1"/>
              <a:t>теорії</a:t>
            </a:r>
            <a:r>
              <a:rPr lang="ru-RU" dirty="0"/>
              <a:t> чисел. З 13 книг,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складали</a:t>
            </a:r>
            <a:r>
              <a:rPr lang="ru-RU" dirty="0"/>
              <a:t> </a:t>
            </a:r>
            <a:r>
              <a:rPr lang="ru-RU" dirty="0" err="1"/>
              <a:t>повне</a:t>
            </a:r>
            <a:r>
              <a:rPr lang="ru-RU" dirty="0"/>
              <a:t> </a:t>
            </a:r>
            <a:r>
              <a:rPr lang="ru-RU" dirty="0" err="1"/>
              <a:t>твір</a:t>
            </a:r>
            <a:r>
              <a:rPr lang="ru-RU" dirty="0"/>
              <a:t> </a:t>
            </a:r>
            <a:r>
              <a:rPr lang="ru-RU" dirty="0" err="1"/>
              <a:t>Діофанта</a:t>
            </a:r>
            <a:r>
              <a:rPr lang="ru-RU" dirty="0"/>
              <a:t>, до нас </a:t>
            </a:r>
            <a:r>
              <a:rPr lang="ru-RU" dirty="0" err="1"/>
              <a:t>дійшло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6, в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вирішуються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важкі</a:t>
            </a:r>
            <a:r>
              <a:rPr lang="ru-RU" dirty="0"/>
              <a:t> </a:t>
            </a:r>
            <a:r>
              <a:rPr lang="ru-RU" dirty="0" err="1"/>
              <a:t>алгебраїчні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. Нам </a:t>
            </a:r>
            <a:r>
              <a:rPr lang="ru-RU" dirty="0" err="1"/>
              <a:t>невідомо</a:t>
            </a:r>
            <a:r>
              <a:rPr lang="ru-RU" dirty="0"/>
              <a:t> про </a:t>
            </a:r>
            <a:r>
              <a:rPr lang="ru-RU" dirty="0" err="1"/>
              <a:t>які</a:t>
            </a:r>
            <a:r>
              <a:rPr lang="ru-RU" dirty="0"/>
              <a:t> б то не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творах</a:t>
            </a:r>
            <a:r>
              <a:rPr lang="ru-RU" dirty="0"/>
              <a:t> про </a:t>
            </a:r>
            <a:r>
              <a:rPr lang="ru-RU" dirty="0" err="1"/>
              <a:t>алгебри</a:t>
            </a:r>
            <a:r>
              <a:rPr lang="ru-RU" dirty="0"/>
              <a:t> в </a:t>
            </a:r>
            <a:r>
              <a:rPr lang="ru-RU" dirty="0" err="1"/>
              <a:t>давнину</a:t>
            </a:r>
            <a:r>
              <a:rPr lang="ru-RU" dirty="0"/>
              <a:t>, 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загубленого</a:t>
            </a:r>
            <a:r>
              <a:rPr lang="ru-RU" dirty="0"/>
              <a:t> твори </a:t>
            </a:r>
            <a:r>
              <a:rPr lang="ru-RU" dirty="0" err="1"/>
              <a:t>знаменитої</a:t>
            </a:r>
            <a:r>
              <a:rPr lang="ru-RU" dirty="0"/>
              <a:t> дочки </a:t>
            </a:r>
            <a:r>
              <a:rPr lang="ru-RU" dirty="0" err="1"/>
              <a:t>Теона</a:t>
            </a:r>
            <a:r>
              <a:rPr lang="ru-RU" dirty="0"/>
              <a:t>, </a:t>
            </a:r>
            <a:r>
              <a:rPr lang="ru-RU" dirty="0" err="1"/>
              <a:t>Гіпатії</a:t>
            </a:r>
            <a:r>
              <a:rPr lang="ru-RU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04048" y="751344"/>
            <a:ext cx="315009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 15-17 </a:t>
            </a:r>
            <a:r>
              <a:rPr lang="ru-RU" dirty="0" err="1"/>
              <a:t>століттях</a:t>
            </a:r>
            <a:r>
              <a:rPr lang="ru-RU" dirty="0"/>
              <a:t> у роботах </a:t>
            </a:r>
            <a:r>
              <a:rPr lang="ru-RU" dirty="0" err="1"/>
              <a:t>європейських</a:t>
            </a:r>
            <a:r>
              <a:rPr lang="ru-RU" dirty="0"/>
              <a:t> </a:t>
            </a:r>
            <a:r>
              <a:rPr lang="ru-RU" dirty="0" err="1"/>
              <a:t>математиків</a:t>
            </a:r>
            <a:r>
              <a:rPr lang="ru-RU" dirty="0"/>
              <a:t> </a:t>
            </a:r>
            <a:r>
              <a:rPr lang="ru-RU" dirty="0" err="1"/>
              <a:t>з'явилися</a:t>
            </a:r>
            <a:r>
              <a:rPr lang="ru-RU" dirty="0"/>
              <a:t> </a:t>
            </a:r>
            <a:r>
              <a:rPr lang="ru-RU" dirty="0" err="1"/>
              <a:t>застосовувані</a:t>
            </a:r>
            <a:r>
              <a:rPr lang="ru-RU" dirty="0"/>
              <a:t> </a:t>
            </a:r>
            <a:r>
              <a:rPr lang="ru-RU" dirty="0" err="1"/>
              <a:t>нині</a:t>
            </a:r>
            <a:r>
              <a:rPr lang="ru-RU" dirty="0"/>
              <a:t> </a:t>
            </a:r>
            <a:r>
              <a:rPr lang="ru-RU" dirty="0" err="1"/>
              <a:t>позначення</a:t>
            </a:r>
            <a:r>
              <a:rPr lang="ru-RU" dirty="0"/>
              <a:t> </a:t>
            </a:r>
            <a:r>
              <a:rPr lang="ru-RU" dirty="0" err="1"/>
              <a:t>алгебраїчних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 («+», «-»), дужки, знаки </a:t>
            </a:r>
            <a:r>
              <a:rPr lang="ru-RU" dirty="0" err="1"/>
              <a:t>радикалів</a:t>
            </a:r>
            <a:r>
              <a:rPr lang="ru-RU" dirty="0"/>
              <a:t>, </a:t>
            </a:r>
            <a:r>
              <a:rPr lang="ru-RU" dirty="0" err="1"/>
              <a:t>позначення</a:t>
            </a:r>
            <a:r>
              <a:rPr lang="ru-RU" dirty="0"/>
              <a:t> </a:t>
            </a:r>
            <a:r>
              <a:rPr lang="ru-RU" dirty="0" err="1"/>
              <a:t>ступенів</a:t>
            </a:r>
            <a:r>
              <a:rPr lang="ru-RU" dirty="0"/>
              <a:t> числа. Франсуа </a:t>
            </a:r>
            <a:r>
              <a:rPr lang="ru-RU" dirty="0" err="1"/>
              <a:t>Вієт</a:t>
            </a:r>
            <a:r>
              <a:rPr lang="ru-RU" dirty="0"/>
              <a:t> в </a:t>
            </a:r>
            <a:r>
              <a:rPr lang="ru-RU" dirty="0" err="1"/>
              <a:t>кінці</a:t>
            </a:r>
            <a:r>
              <a:rPr lang="ru-RU" dirty="0"/>
              <a:t> 16 </a:t>
            </a:r>
            <a:r>
              <a:rPr lang="ru-RU" dirty="0" err="1"/>
              <a:t>століття</a:t>
            </a:r>
            <a:r>
              <a:rPr lang="ru-RU" dirty="0"/>
              <a:t> </a:t>
            </a:r>
            <a:r>
              <a:rPr lang="ru-RU" dirty="0" err="1"/>
              <a:t>ввів</a:t>
            </a:r>
            <a:r>
              <a:rPr lang="ru-RU" dirty="0"/>
              <a:t> </a:t>
            </a:r>
            <a:r>
              <a:rPr lang="ru-RU" dirty="0" err="1"/>
              <a:t>літерні</a:t>
            </a:r>
            <a:r>
              <a:rPr lang="ru-RU" dirty="0"/>
              <a:t> </a:t>
            </a:r>
            <a:r>
              <a:rPr lang="ru-RU" dirty="0" err="1"/>
              <a:t>позначення</a:t>
            </a:r>
            <a:r>
              <a:rPr lang="ru-RU" dirty="0"/>
              <a:t> для </a:t>
            </a:r>
            <a:r>
              <a:rPr lang="ru-RU" dirty="0" err="1"/>
              <a:t>змінних</a:t>
            </a:r>
            <a:r>
              <a:rPr lang="ru-RU" dirty="0"/>
              <a:t>.</a:t>
            </a:r>
          </a:p>
          <a:p>
            <a:r>
              <a:rPr lang="ru-RU" dirty="0"/>
              <a:t>У 17-18 </a:t>
            </a:r>
            <a:r>
              <a:rPr lang="ru-RU" dirty="0" err="1"/>
              <a:t>століттях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алгеброю </a:t>
            </a:r>
            <a:r>
              <a:rPr lang="ru-RU" dirty="0" err="1"/>
              <a:t>розуміється</a:t>
            </a:r>
            <a:r>
              <a:rPr lang="ru-RU" dirty="0"/>
              <a:t> наука про </a:t>
            </a:r>
            <a:r>
              <a:rPr lang="ru-RU" dirty="0" err="1"/>
              <a:t>обчисленнях</a:t>
            </a:r>
            <a:r>
              <a:rPr lang="ru-RU" dirty="0"/>
              <a:t> з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змінних</a:t>
            </a:r>
            <a:r>
              <a:rPr lang="ru-RU" dirty="0"/>
              <a:t>, </a:t>
            </a:r>
            <a:r>
              <a:rPr lang="ru-RU" dirty="0" err="1"/>
              <a:t>записаних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літер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алгебраїчних</a:t>
            </a:r>
            <a:r>
              <a:rPr lang="ru-RU" dirty="0"/>
              <a:t> </a:t>
            </a:r>
            <a:r>
              <a:rPr lang="ru-RU" dirty="0" err="1"/>
              <a:t>рівнянь</a:t>
            </a:r>
            <a:r>
              <a:rPr lang="ru-RU" dirty="0"/>
              <a:t>. В </a:t>
            </a:r>
            <a:r>
              <a:rPr lang="ru-RU" dirty="0" err="1"/>
              <a:t>даний</a:t>
            </a:r>
            <a:r>
              <a:rPr lang="ru-RU" dirty="0"/>
              <a:t> час у </a:t>
            </a:r>
            <a:r>
              <a:rPr lang="ru-RU" dirty="0" err="1"/>
              <a:t>шкільній</a:t>
            </a:r>
            <a:r>
              <a:rPr lang="ru-RU" dirty="0"/>
              <a:t> </a:t>
            </a:r>
            <a:r>
              <a:rPr lang="ru-RU" dirty="0" err="1"/>
              <a:t>освіті</a:t>
            </a:r>
            <a:r>
              <a:rPr lang="ru-RU" dirty="0"/>
              <a:t> </a:t>
            </a:r>
            <a:r>
              <a:rPr lang="ru-RU" dirty="0" err="1"/>
              <a:t>подібні</a:t>
            </a:r>
            <a:r>
              <a:rPr lang="ru-RU" dirty="0"/>
              <a:t> </a:t>
            </a:r>
            <a:r>
              <a:rPr lang="ru-RU" dirty="0" err="1"/>
              <a:t>літерні</a:t>
            </a:r>
            <a:r>
              <a:rPr lang="ru-RU" dirty="0"/>
              <a:t> </a:t>
            </a:r>
            <a:r>
              <a:rPr lang="ru-RU" dirty="0" err="1"/>
              <a:t>обчислення</a:t>
            </a:r>
            <a:r>
              <a:rPr lang="ru-RU" dirty="0"/>
              <a:t> </a:t>
            </a:r>
            <a:r>
              <a:rPr lang="ru-RU" dirty="0" err="1"/>
              <a:t>називаються</a:t>
            </a:r>
            <a:r>
              <a:rPr lang="ru-RU" dirty="0"/>
              <a:t> </a:t>
            </a:r>
            <a:r>
              <a:rPr lang="ru-RU" dirty="0" err="1"/>
              <a:t>елементарної</a:t>
            </a:r>
            <a:r>
              <a:rPr lang="ru-RU" dirty="0"/>
              <a:t> алгеброю.</a:t>
            </a:r>
          </a:p>
        </p:txBody>
      </p:sp>
    </p:spTree>
    <p:extLst>
      <p:ext uri="{BB962C8B-B14F-4D97-AF65-F5344CB8AC3E}">
        <p14:creationId xmlns:p14="http://schemas.microsoft.com/office/powerpoint/2010/main" val="1354484219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7\Рабочий стол\Фон Для ППП\nastol.com.ua-202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7664" y="889843"/>
            <a:ext cx="62646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Італійськими</a:t>
            </a:r>
            <a:r>
              <a:rPr lang="ru-RU" dirty="0"/>
              <a:t> математиками в 15 </a:t>
            </a:r>
            <a:r>
              <a:rPr lang="ru-RU" dirty="0" err="1"/>
              <a:t>столітті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знайдені</a:t>
            </a:r>
            <a:r>
              <a:rPr lang="ru-RU" dirty="0"/>
              <a:t> </a:t>
            </a:r>
            <a:r>
              <a:rPr lang="ru-RU" dirty="0" err="1"/>
              <a:t>формули</a:t>
            </a:r>
            <a:r>
              <a:rPr lang="ru-RU" dirty="0"/>
              <a:t> для </a:t>
            </a:r>
            <a:r>
              <a:rPr lang="ru-RU" dirty="0" err="1"/>
              <a:t>вирішення</a:t>
            </a:r>
            <a:r>
              <a:rPr lang="ru-RU" dirty="0"/>
              <a:t> </a:t>
            </a:r>
            <a:r>
              <a:rPr lang="ru-RU" dirty="0" err="1"/>
              <a:t>загального</a:t>
            </a:r>
            <a:r>
              <a:rPr lang="ru-RU" dirty="0"/>
              <a:t> </a:t>
            </a:r>
            <a:r>
              <a:rPr lang="ru-RU" dirty="0" err="1"/>
              <a:t>рівняння</a:t>
            </a:r>
            <a:r>
              <a:rPr lang="ru-RU" dirty="0"/>
              <a:t> 3-й і 4-го </a:t>
            </a:r>
            <a:r>
              <a:rPr lang="ru-RU" dirty="0" err="1"/>
              <a:t>ступеня</a:t>
            </a:r>
            <a:r>
              <a:rPr lang="ru-RU" dirty="0"/>
              <a:t>, </a:t>
            </a:r>
            <a:r>
              <a:rPr lang="ru-RU" dirty="0" err="1"/>
              <a:t>однак</a:t>
            </a:r>
            <a:r>
              <a:rPr lang="ru-RU" dirty="0"/>
              <a:t> для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високих</a:t>
            </a:r>
            <a:r>
              <a:rPr lang="ru-RU" dirty="0"/>
              <a:t> </a:t>
            </a:r>
            <a:r>
              <a:rPr lang="ru-RU" dirty="0" err="1"/>
              <a:t>ступенів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 до 19 </a:t>
            </a:r>
            <a:r>
              <a:rPr lang="ru-RU" dirty="0" err="1"/>
              <a:t>століття</a:t>
            </a:r>
            <a:r>
              <a:rPr lang="ru-RU" dirty="0"/>
              <a:t> не </a:t>
            </a:r>
            <a:r>
              <a:rPr lang="ru-RU" dirty="0" err="1"/>
              <a:t>піддавалася</a:t>
            </a:r>
            <a:r>
              <a:rPr lang="ru-RU" dirty="0"/>
              <a:t> </a:t>
            </a:r>
            <a:r>
              <a:rPr lang="ru-RU" dirty="0" err="1"/>
              <a:t>рішенню</a:t>
            </a:r>
            <a:r>
              <a:rPr lang="ru-RU" dirty="0"/>
              <a:t>.</a:t>
            </a:r>
          </a:p>
          <a:p>
            <a:r>
              <a:rPr lang="ru-RU" dirty="0"/>
              <a:t>У 1824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норвезький</a:t>
            </a:r>
            <a:r>
              <a:rPr lang="ru-RU" dirty="0"/>
              <a:t> математик </a:t>
            </a:r>
            <a:r>
              <a:rPr lang="ru-RU" dirty="0" err="1"/>
              <a:t>Нільс</a:t>
            </a:r>
            <a:r>
              <a:rPr lang="ru-RU" dirty="0"/>
              <a:t> Абель </a:t>
            </a:r>
            <a:r>
              <a:rPr lang="ru-RU" dirty="0" err="1"/>
              <a:t>довів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рівняння</a:t>
            </a:r>
            <a:r>
              <a:rPr lang="ru-RU" dirty="0"/>
              <a:t> </a:t>
            </a:r>
            <a:r>
              <a:rPr lang="ru-RU" dirty="0" err="1"/>
              <a:t>вище</a:t>
            </a:r>
            <a:r>
              <a:rPr lang="ru-RU" dirty="0"/>
              <a:t> 4-го </a:t>
            </a:r>
            <a:r>
              <a:rPr lang="ru-RU" dirty="0" err="1"/>
              <a:t>ступеня</a:t>
            </a:r>
            <a:r>
              <a:rPr lang="ru-RU" dirty="0"/>
              <a:t> в </a:t>
            </a:r>
            <a:r>
              <a:rPr lang="ru-RU" dirty="0" err="1"/>
              <a:t>загальному</a:t>
            </a:r>
            <a:r>
              <a:rPr lang="ru-RU" dirty="0"/>
              <a:t> </a:t>
            </a:r>
            <a:r>
              <a:rPr lang="ru-RU" dirty="0" err="1"/>
              <a:t>випадку</a:t>
            </a:r>
            <a:r>
              <a:rPr lang="ru-RU" dirty="0"/>
              <a:t> в радикалах не </a:t>
            </a:r>
            <a:r>
              <a:rPr lang="ru-RU" dirty="0" err="1"/>
              <a:t>розв'язна</a:t>
            </a:r>
            <a:r>
              <a:rPr lang="ru-RU" dirty="0"/>
              <a:t>. У 1830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французький</a:t>
            </a:r>
            <a:r>
              <a:rPr lang="ru-RU" dirty="0"/>
              <a:t> математик </a:t>
            </a:r>
            <a:r>
              <a:rPr lang="ru-RU" dirty="0" err="1"/>
              <a:t>Еваріст</a:t>
            </a:r>
            <a:r>
              <a:rPr lang="ru-RU" dirty="0"/>
              <a:t> Галуа в рамках </a:t>
            </a:r>
            <a:r>
              <a:rPr lang="ru-RU" dirty="0" err="1"/>
              <a:t>створеної</a:t>
            </a:r>
            <a:r>
              <a:rPr lang="ru-RU" dirty="0"/>
              <a:t> ним </a:t>
            </a:r>
            <a:r>
              <a:rPr lang="ru-RU" dirty="0" err="1"/>
              <a:t>теорії</a:t>
            </a:r>
            <a:r>
              <a:rPr lang="ru-RU" dirty="0"/>
              <a:t> Галуа </a:t>
            </a:r>
            <a:r>
              <a:rPr lang="ru-RU" dirty="0" err="1"/>
              <a:t>вивів</a:t>
            </a:r>
            <a:r>
              <a:rPr lang="ru-RU" dirty="0"/>
              <a:t> </a:t>
            </a:r>
            <a:r>
              <a:rPr lang="ru-RU" dirty="0" err="1"/>
              <a:t>загальний</a:t>
            </a:r>
            <a:r>
              <a:rPr lang="ru-RU" dirty="0"/>
              <a:t> </a:t>
            </a:r>
            <a:r>
              <a:rPr lang="ru-RU" dirty="0" err="1"/>
              <a:t>критерій</a:t>
            </a:r>
            <a:r>
              <a:rPr lang="ru-RU" dirty="0"/>
              <a:t> </a:t>
            </a:r>
            <a:r>
              <a:rPr lang="ru-RU" dirty="0" err="1"/>
              <a:t>розв'язності</a:t>
            </a:r>
            <a:r>
              <a:rPr lang="ru-RU" dirty="0"/>
              <a:t> </a:t>
            </a:r>
            <a:r>
              <a:rPr lang="ru-RU" dirty="0" err="1"/>
              <a:t>алгебраїчного</a:t>
            </a:r>
            <a:r>
              <a:rPr lang="ru-RU" dirty="0"/>
              <a:t> </a:t>
            </a:r>
            <a:r>
              <a:rPr lang="ru-RU" dirty="0" err="1"/>
              <a:t>рівняння</a:t>
            </a:r>
            <a:r>
              <a:rPr lang="ru-RU" dirty="0"/>
              <a:t> в радикалах.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математиків</a:t>
            </a:r>
            <a:r>
              <a:rPr lang="ru-RU" dirty="0"/>
              <a:t> </a:t>
            </a:r>
            <a:r>
              <a:rPr lang="ru-RU" dirty="0" err="1"/>
              <a:t>вважало</a:t>
            </a:r>
            <a:r>
              <a:rPr lang="ru-RU" dirty="0"/>
              <a:t> </a:t>
            </a:r>
            <a:r>
              <a:rPr lang="ru-RU" dirty="0" err="1"/>
              <a:t>цю</a:t>
            </a:r>
            <a:r>
              <a:rPr lang="ru-RU" dirty="0"/>
              <a:t> задачу </a:t>
            </a:r>
            <a:r>
              <a:rPr lang="ru-RU" dirty="0" err="1"/>
              <a:t>неможливо</a:t>
            </a:r>
            <a:r>
              <a:rPr lang="ru-RU" dirty="0"/>
              <a:t> </a:t>
            </a:r>
            <a:r>
              <a:rPr lang="ru-RU" dirty="0" err="1"/>
              <a:t>розв'язати</a:t>
            </a:r>
            <a:r>
              <a:rPr lang="ru-RU" dirty="0"/>
              <a:t>. Але </a:t>
            </a:r>
            <a:r>
              <a:rPr lang="ru-RU" dirty="0" err="1"/>
              <a:t>Кардано</a:t>
            </a:r>
            <a:r>
              <a:rPr lang="ru-RU" dirty="0"/>
              <a:t> </a:t>
            </a:r>
            <a:r>
              <a:rPr lang="ru-RU" dirty="0" err="1"/>
              <a:t>запропонував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своєму</a:t>
            </a:r>
            <a:r>
              <a:rPr lang="ru-RU" dirty="0"/>
              <a:t> </a:t>
            </a:r>
            <a:r>
              <a:rPr lang="ru-RU" dirty="0" err="1"/>
              <a:t>учневі</a:t>
            </a:r>
            <a:r>
              <a:rPr lang="ru-RU" dirty="0"/>
              <a:t> </a:t>
            </a:r>
            <a:r>
              <a:rPr lang="ru-RU" dirty="0" err="1"/>
              <a:t>Луїджі</a:t>
            </a:r>
            <a:r>
              <a:rPr lang="ru-RU" dirty="0"/>
              <a:t> </a:t>
            </a:r>
            <a:r>
              <a:rPr lang="ru-RU" dirty="0" err="1"/>
              <a:t>Феррарі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вирішив</a:t>
            </a:r>
            <a:r>
              <a:rPr lang="ru-RU" dirty="0"/>
              <a:t> задачу, а й </a:t>
            </a:r>
            <a:r>
              <a:rPr lang="ru-RU" dirty="0" err="1"/>
              <a:t>знайшов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розв'язувати</a:t>
            </a:r>
            <a:r>
              <a:rPr lang="ru-RU" dirty="0"/>
              <a:t> </a:t>
            </a:r>
            <a:r>
              <a:rPr lang="ru-RU" dirty="0" err="1"/>
              <a:t>рівняння</a:t>
            </a:r>
            <a:r>
              <a:rPr lang="ru-RU" dirty="0"/>
              <a:t> четвертого </a:t>
            </a:r>
            <a:r>
              <a:rPr lang="ru-RU" dirty="0" err="1"/>
              <a:t>ступеня</a:t>
            </a:r>
            <a:r>
              <a:rPr lang="ru-RU" dirty="0"/>
              <a:t> </a:t>
            </a:r>
            <a:r>
              <a:rPr lang="ru-RU" dirty="0" err="1"/>
              <a:t>взагалі</a:t>
            </a:r>
            <a:r>
              <a:rPr lang="ru-RU" dirty="0"/>
              <a:t>, </a:t>
            </a:r>
            <a:r>
              <a:rPr lang="ru-RU" dirty="0" err="1"/>
              <a:t>зводячи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до </a:t>
            </a:r>
            <a:r>
              <a:rPr lang="ru-RU" dirty="0" err="1"/>
              <a:t>рівнянь</a:t>
            </a:r>
            <a:r>
              <a:rPr lang="ru-RU" dirty="0"/>
              <a:t> </a:t>
            </a:r>
            <a:r>
              <a:rPr lang="ru-RU" dirty="0" err="1"/>
              <a:t>третього</a:t>
            </a:r>
            <a:r>
              <a:rPr lang="ru-RU" dirty="0"/>
              <a:t> </a:t>
            </a:r>
            <a:r>
              <a:rPr lang="ru-RU" dirty="0" err="1"/>
              <a:t>ступеня</a:t>
            </a:r>
            <a:r>
              <a:rPr lang="ru-RU" dirty="0"/>
              <a:t>. У </a:t>
            </a:r>
            <a:r>
              <a:rPr lang="ru-RU" dirty="0" err="1"/>
              <a:t>творі</a:t>
            </a:r>
            <a:r>
              <a:rPr lang="ru-RU" dirty="0"/>
              <a:t> Тартальи, </a:t>
            </a:r>
            <a:r>
              <a:rPr lang="ru-RU" dirty="0" err="1"/>
              <a:t>надрукованому</a:t>
            </a:r>
            <a:r>
              <a:rPr lang="ru-RU" dirty="0"/>
              <a:t> в 1546 </a:t>
            </a:r>
            <a:r>
              <a:rPr lang="ru-RU" dirty="0" err="1"/>
              <a:t>році</a:t>
            </a:r>
            <a:r>
              <a:rPr lang="ru-RU" dirty="0"/>
              <a:t>, ми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знаходимо</a:t>
            </a:r>
            <a:r>
              <a:rPr lang="ru-RU" dirty="0"/>
              <a:t> </a:t>
            </a:r>
            <a:r>
              <a:rPr lang="ru-RU" dirty="0" err="1"/>
              <a:t>виклад</a:t>
            </a:r>
            <a:r>
              <a:rPr lang="ru-RU" dirty="0"/>
              <a:t> способу </a:t>
            </a:r>
            <a:r>
              <a:rPr lang="ru-RU" dirty="0" err="1"/>
              <a:t>вирішувати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рівняння</a:t>
            </a:r>
            <a:r>
              <a:rPr lang="ru-RU" dirty="0"/>
              <a:t> </a:t>
            </a:r>
            <a:r>
              <a:rPr lang="ru-RU" dirty="0" err="1"/>
              <a:t>першого</a:t>
            </a:r>
            <a:r>
              <a:rPr lang="ru-RU" dirty="0"/>
              <a:t> та другого </a:t>
            </a:r>
            <a:r>
              <a:rPr lang="ru-RU" dirty="0" err="1"/>
              <a:t>ступеня</a:t>
            </a:r>
            <a:r>
              <a:rPr lang="ru-RU" dirty="0"/>
              <a:t>, а й </a:t>
            </a:r>
            <a:r>
              <a:rPr lang="ru-RU" dirty="0" err="1"/>
              <a:t>кубічні</a:t>
            </a:r>
            <a:r>
              <a:rPr lang="ru-RU" dirty="0"/>
              <a:t> </a:t>
            </a:r>
            <a:r>
              <a:rPr lang="ru-RU" dirty="0" err="1"/>
              <a:t>рівняння</a:t>
            </a:r>
            <a:r>
              <a:rPr lang="ru-RU" dirty="0"/>
              <a:t>, </a:t>
            </a:r>
            <a:r>
              <a:rPr lang="ru-RU" dirty="0" err="1"/>
              <a:t>причому</a:t>
            </a:r>
            <a:r>
              <a:rPr lang="ru-RU" dirty="0"/>
              <a:t> </a:t>
            </a:r>
            <a:r>
              <a:rPr lang="ru-RU" dirty="0" err="1"/>
              <a:t>розповідається</a:t>
            </a:r>
            <a:r>
              <a:rPr lang="ru-RU" dirty="0"/>
              <a:t> </a:t>
            </a:r>
            <a:r>
              <a:rPr lang="ru-RU" dirty="0" err="1"/>
              <a:t>інцидент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автором та КАРДАНИ, описаний </a:t>
            </a:r>
            <a:r>
              <a:rPr lang="ru-RU" dirty="0" err="1"/>
              <a:t>вище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5116439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7\Рабочий стол\Фон Для ППП\nastol.com.ua-202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7704" y="1582340"/>
            <a:ext cx="532859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Аж до </a:t>
            </a:r>
            <a:r>
              <a:rPr lang="ru-RU" dirty="0" err="1"/>
              <a:t>другої</a:t>
            </a:r>
            <a:r>
              <a:rPr lang="ru-RU" dirty="0"/>
              <a:t> </a:t>
            </a:r>
            <a:r>
              <a:rPr lang="ru-RU" dirty="0" err="1"/>
              <a:t>половини</a:t>
            </a:r>
            <a:r>
              <a:rPr lang="ru-RU" dirty="0"/>
              <a:t> </a:t>
            </a:r>
            <a:r>
              <a:rPr lang="fr-FR" dirty="0"/>
              <a:t>XX </a:t>
            </a:r>
            <a:r>
              <a:rPr lang="ru-RU" dirty="0" err="1"/>
              <a:t>століття</a:t>
            </a:r>
            <a:r>
              <a:rPr lang="ru-RU" dirty="0"/>
              <a:t> </a:t>
            </a:r>
            <a:r>
              <a:rPr lang="ru-RU" dirty="0" err="1"/>
              <a:t>практичне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алгебри</a:t>
            </a:r>
            <a:r>
              <a:rPr lang="ru-RU" dirty="0"/>
              <a:t> </a:t>
            </a:r>
            <a:r>
              <a:rPr lang="ru-RU" dirty="0" err="1"/>
              <a:t>обмежувалося</a:t>
            </a:r>
            <a:r>
              <a:rPr lang="ru-RU" dirty="0"/>
              <a:t>, в основному, </a:t>
            </a:r>
            <a:r>
              <a:rPr lang="ru-RU" dirty="0" err="1"/>
              <a:t>рішенням</a:t>
            </a:r>
            <a:r>
              <a:rPr lang="ru-RU" dirty="0"/>
              <a:t> </a:t>
            </a:r>
            <a:r>
              <a:rPr lang="ru-RU" dirty="0" err="1"/>
              <a:t>алгебраїчних</a:t>
            </a:r>
            <a:r>
              <a:rPr lang="ru-RU" dirty="0"/>
              <a:t> </a:t>
            </a:r>
            <a:r>
              <a:rPr lang="ru-RU" dirty="0" err="1"/>
              <a:t>рівнянь</a:t>
            </a:r>
            <a:r>
              <a:rPr lang="ru-RU" dirty="0"/>
              <a:t> і систем </a:t>
            </a:r>
            <a:r>
              <a:rPr lang="ru-RU" dirty="0" err="1"/>
              <a:t>рівнянь</a:t>
            </a:r>
            <a:r>
              <a:rPr lang="ru-RU" dirty="0"/>
              <a:t> з </a:t>
            </a:r>
            <a:r>
              <a:rPr lang="ru-RU" dirty="0" err="1"/>
              <a:t>декількома</a:t>
            </a:r>
            <a:r>
              <a:rPr lang="ru-RU" dirty="0"/>
              <a:t> </a:t>
            </a:r>
            <a:r>
              <a:rPr lang="ru-RU" dirty="0" err="1"/>
              <a:t>змінними</a:t>
            </a:r>
            <a:r>
              <a:rPr lang="ru-RU" dirty="0"/>
              <a:t>. У </a:t>
            </a:r>
            <a:r>
              <a:rPr lang="ru-RU" dirty="0" err="1"/>
              <a:t>другій</a:t>
            </a:r>
            <a:r>
              <a:rPr lang="ru-RU" dirty="0"/>
              <a:t> </a:t>
            </a:r>
            <a:r>
              <a:rPr lang="ru-RU" dirty="0" err="1"/>
              <a:t>половині</a:t>
            </a:r>
            <a:r>
              <a:rPr lang="ru-RU" dirty="0"/>
              <a:t> </a:t>
            </a:r>
            <a:r>
              <a:rPr lang="fr-FR" dirty="0"/>
              <a:t>XX </a:t>
            </a:r>
            <a:r>
              <a:rPr lang="ru-RU" dirty="0" err="1"/>
              <a:t>століття</a:t>
            </a:r>
            <a:r>
              <a:rPr lang="ru-RU" dirty="0"/>
              <a:t> </a:t>
            </a:r>
            <a:r>
              <a:rPr lang="ru-RU" dirty="0" err="1"/>
              <a:t>почався</a:t>
            </a:r>
            <a:r>
              <a:rPr lang="ru-RU" dirty="0"/>
              <a:t> </a:t>
            </a:r>
            <a:r>
              <a:rPr lang="ru-RU" dirty="0" err="1"/>
              <a:t>бурхливий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ряду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галузей</a:t>
            </a:r>
            <a:r>
              <a:rPr lang="ru-RU" dirty="0"/>
              <a:t> </a:t>
            </a:r>
            <a:r>
              <a:rPr lang="ru-RU" dirty="0" err="1"/>
              <a:t>техніки</a:t>
            </a:r>
            <a:r>
              <a:rPr lang="ru-RU" dirty="0"/>
              <a:t>. </a:t>
            </a:r>
            <a:r>
              <a:rPr lang="ru-RU" dirty="0" err="1"/>
              <a:t>З'явилися</a:t>
            </a:r>
            <a:r>
              <a:rPr lang="ru-RU" dirty="0"/>
              <a:t> </a:t>
            </a:r>
            <a:r>
              <a:rPr lang="ru-RU" dirty="0" err="1"/>
              <a:t>електронно-обчислювальні</a:t>
            </a:r>
            <a:r>
              <a:rPr lang="ru-RU" dirty="0"/>
              <a:t> </a:t>
            </a:r>
            <a:r>
              <a:rPr lang="ru-RU" dirty="0" err="1"/>
              <a:t>машини</a:t>
            </a:r>
            <a:r>
              <a:rPr lang="ru-RU" dirty="0"/>
              <a:t>, </a:t>
            </a:r>
            <a:r>
              <a:rPr lang="ru-RU" dirty="0" err="1"/>
              <a:t>пристрої</a:t>
            </a:r>
            <a:r>
              <a:rPr lang="ru-RU" dirty="0"/>
              <a:t> для </a:t>
            </a:r>
            <a:r>
              <a:rPr lang="ru-RU" dirty="0" err="1"/>
              <a:t>зберігання</a:t>
            </a:r>
            <a:r>
              <a:rPr lang="ru-RU" dirty="0"/>
              <a:t>, </a:t>
            </a:r>
            <a:r>
              <a:rPr lang="ru-RU" dirty="0" err="1"/>
              <a:t>переробки</a:t>
            </a:r>
            <a:r>
              <a:rPr lang="ru-RU" dirty="0"/>
              <a:t> і </a:t>
            </a:r>
            <a:r>
              <a:rPr lang="ru-RU" dirty="0" err="1"/>
              <a:t>передачі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,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спостереження</a:t>
            </a:r>
            <a:r>
              <a:rPr lang="ru-RU" dirty="0"/>
              <a:t> типу радара. </a:t>
            </a:r>
            <a:r>
              <a:rPr lang="ru-RU" dirty="0" err="1"/>
              <a:t>Проектування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техніки</a:t>
            </a:r>
            <a:r>
              <a:rPr lang="ru-RU" dirty="0"/>
              <a:t> і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немислимо</a:t>
            </a:r>
            <a:r>
              <a:rPr lang="ru-RU" dirty="0"/>
              <a:t> без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сучасної</a:t>
            </a:r>
            <a:r>
              <a:rPr lang="ru-RU" dirty="0"/>
              <a:t> </a:t>
            </a:r>
            <a:r>
              <a:rPr lang="ru-RU" dirty="0" err="1"/>
              <a:t>алгебри</a:t>
            </a:r>
            <a:r>
              <a:rPr lang="ru-RU" dirty="0"/>
              <a:t>. Так, </a:t>
            </a:r>
            <a:r>
              <a:rPr lang="ru-RU" dirty="0" err="1"/>
              <a:t>електронно-обчислювальні</a:t>
            </a:r>
            <a:r>
              <a:rPr lang="ru-RU" dirty="0"/>
              <a:t> </a:t>
            </a:r>
            <a:r>
              <a:rPr lang="ru-RU" dirty="0" err="1"/>
              <a:t>машини</a:t>
            </a:r>
            <a:r>
              <a:rPr lang="ru-RU" dirty="0"/>
              <a:t> </a:t>
            </a:r>
            <a:r>
              <a:rPr lang="ru-RU" dirty="0" err="1"/>
              <a:t>влаштовані</a:t>
            </a:r>
            <a:r>
              <a:rPr lang="ru-RU" dirty="0"/>
              <a:t> за принципом </a:t>
            </a:r>
            <a:r>
              <a:rPr lang="ru-RU" dirty="0" err="1"/>
              <a:t>кінцевих</a:t>
            </a:r>
            <a:r>
              <a:rPr lang="ru-RU" dirty="0"/>
              <a:t> </a:t>
            </a:r>
            <a:r>
              <a:rPr lang="ru-RU" dirty="0" err="1"/>
              <a:t>автоматів</a:t>
            </a:r>
            <a:r>
              <a:rPr lang="ru-RU" dirty="0"/>
              <a:t>. Для </a:t>
            </a:r>
            <a:r>
              <a:rPr lang="ru-RU" dirty="0" err="1"/>
              <a:t>проектування</a:t>
            </a:r>
            <a:r>
              <a:rPr lang="ru-RU" dirty="0"/>
              <a:t> </a:t>
            </a:r>
            <a:r>
              <a:rPr lang="ru-RU" dirty="0" err="1"/>
              <a:t>електронно-обчислювальних</a:t>
            </a:r>
            <a:r>
              <a:rPr lang="ru-RU" dirty="0"/>
              <a:t> машин та </a:t>
            </a:r>
            <a:r>
              <a:rPr lang="ru-RU" dirty="0" err="1"/>
              <a:t>електронних</a:t>
            </a:r>
            <a:r>
              <a:rPr lang="ru-RU" dirty="0"/>
              <a:t> схем </a:t>
            </a:r>
            <a:r>
              <a:rPr lang="ru-RU" dirty="0" err="1"/>
              <a:t>використовуються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булевої</a:t>
            </a:r>
            <a:r>
              <a:rPr lang="ru-RU" dirty="0"/>
              <a:t> </a:t>
            </a:r>
            <a:r>
              <a:rPr lang="ru-RU" dirty="0" err="1"/>
              <a:t>алгебри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29106614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7\Рабочий стол\Фон Для ППП\nastol.com.ua-202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4" y="0"/>
            <a:ext cx="91473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3728" y="1196752"/>
            <a:ext cx="51845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Сучасні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</a:t>
            </a:r>
            <a:r>
              <a:rPr lang="ru-RU" dirty="0" err="1"/>
              <a:t>програмування</a:t>
            </a:r>
            <a:r>
              <a:rPr lang="ru-RU" dirty="0"/>
              <a:t> для ЕОМ </a:t>
            </a:r>
            <a:r>
              <a:rPr lang="ru-RU" dirty="0" err="1"/>
              <a:t>засновані</a:t>
            </a:r>
            <a:r>
              <a:rPr lang="ru-RU" dirty="0"/>
              <a:t> на принципах </a:t>
            </a:r>
            <a:r>
              <a:rPr lang="ru-RU" dirty="0" err="1"/>
              <a:t>теорії</a:t>
            </a:r>
            <a:r>
              <a:rPr lang="ru-RU" dirty="0"/>
              <a:t> </a:t>
            </a:r>
            <a:r>
              <a:rPr lang="ru-RU" dirty="0" err="1"/>
              <a:t>алгоритмів</a:t>
            </a:r>
            <a:r>
              <a:rPr lang="ru-RU" dirty="0"/>
              <a:t>. </a:t>
            </a:r>
            <a:r>
              <a:rPr lang="ru-RU" dirty="0" err="1"/>
              <a:t>Теорія</a:t>
            </a:r>
            <a:r>
              <a:rPr lang="ru-RU" dirty="0"/>
              <a:t> </a:t>
            </a:r>
            <a:r>
              <a:rPr lang="ru-RU" dirty="0" err="1"/>
              <a:t>множин</a:t>
            </a:r>
            <a:r>
              <a:rPr lang="ru-RU" dirty="0"/>
              <a:t> </a:t>
            </a:r>
            <a:r>
              <a:rPr lang="ru-RU" dirty="0" err="1"/>
              <a:t>використовується</a:t>
            </a:r>
            <a:r>
              <a:rPr lang="ru-RU" dirty="0"/>
              <a:t> в системах </a:t>
            </a:r>
            <a:r>
              <a:rPr lang="ru-RU" dirty="0" err="1"/>
              <a:t>комп'ютерного</a:t>
            </a:r>
            <a:r>
              <a:rPr lang="ru-RU" dirty="0"/>
              <a:t> </a:t>
            </a:r>
            <a:r>
              <a:rPr lang="ru-RU" dirty="0" err="1"/>
              <a:t>пошуку</a:t>
            </a:r>
            <a:r>
              <a:rPr lang="ru-RU" dirty="0"/>
              <a:t> і </a:t>
            </a:r>
            <a:r>
              <a:rPr lang="ru-RU" dirty="0" err="1"/>
              <a:t>зберігання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. </a:t>
            </a:r>
            <a:r>
              <a:rPr lang="ru-RU" dirty="0" err="1"/>
              <a:t>Теорія</a:t>
            </a:r>
            <a:r>
              <a:rPr lang="ru-RU" dirty="0"/>
              <a:t> </a:t>
            </a:r>
            <a:r>
              <a:rPr lang="ru-RU" dirty="0" err="1"/>
              <a:t>категорій</a:t>
            </a:r>
            <a:r>
              <a:rPr lang="ru-RU" dirty="0"/>
              <a:t> </a:t>
            </a:r>
            <a:r>
              <a:rPr lang="ru-RU" dirty="0" err="1"/>
              <a:t>використовується</a:t>
            </a:r>
            <a:r>
              <a:rPr lang="ru-RU" dirty="0"/>
              <a:t> в задачах </a:t>
            </a:r>
            <a:r>
              <a:rPr lang="ru-RU" dirty="0" err="1"/>
              <a:t>розпізнавання</a:t>
            </a:r>
            <a:r>
              <a:rPr lang="ru-RU" dirty="0"/>
              <a:t> </a:t>
            </a:r>
            <a:r>
              <a:rPr lang="ru-RU" dirty="0" err="1"/>
              <a:t>образів</a:t>
            </a:r>
            <a:r>
              <a:rPr lang="ru-RU" dirty="0"/>
              <a:t>, </a:t>
            </a:r>
            <a:r>
              <a:rPr lang="ru-RU" dirty="0" err="1"/>
              <a:t>визначенні</a:t>
            </a:r>
            <a:r>
              <a:rPr lang="ru-RU" dirty="0"/>
              <a:t> семантики </a:t>
            </a:r>
            <a:r>
              <a:rPr lang="ru-RU" dirty="0" err="1"/>
              <a:t>мов</a:t>
            </a:r>
            <a:r>
              <a:rPr lang="ru-RU" dirty="0"/>
              <a:t> </a:t>
            </a:r>
            <a:r>
              <a:rPr lang="ru-RU" dirty="0" err="1"/>
              <a:t>програмування</a:t>
            </a:r>
            <a:r>
              <a:rPr lang="ru-RU" dirty="0"/>
              <a:t>,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практичних</a:t>
            </a:r>
            <a:r>
              <a:rPr lang="ru-RU" dirty="0"/>
              <a:t> </a:t>
            </a:r>
            <a:r>
              <a:rPr lang="ru-RU" dirty="0" err="1"/>
              <a:t>завданнях</a:t>
            </a:r>
            <a:r>
              <a:rPr lang="ru-RU" dirty="0"/>
              <a:t>. </a:t>
            </a:r>
            <a:r>
              <a:rPr lang="ru-RU" dirty="0" err="1"/>
              <a:t>Кодування</a:t>
            </a:r>
            <a:r>
              <a:rPr lang="ru-RU" dirty="0"/>
              <a:t> і </a:t>
            </a:r>
            <a:r>
              <a:rPr lang="ru-RU" dirty="0" err="1"/>
              <a:t>декодування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проводиться методами </a:t>
            </a:r>
            <a:r>
              <a:rPr lang="ru-RU" dirty="0" err="1"/>
              <a:t>теорії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. </a:t>
            </a:r>
            <a:r>
              <a:rPr lang="ru-RU" dirty="0" err="1"/>
              <a:t>Теорія</a:t>
            </a:r>
            <a:r>
              <a:rPr lang="ru-RU" dirty="0"/>
              <a:t> </a:t>
            </a:r>
            <a:r>
              <a:rPr lang="ru-RU" dirty="0" err="1"/>
              <a:t>рекурентних</a:t>
            </a:r>
            <a:r>
              <a:rPr lang="ru-RU" dirty="0"/>
              <a:t> </a:t>
            </a:r>
            <a:r>
              <a:rPr lang="ru-RU" dirty="0" err="1"/>
              <a:t>послідовностей</a:t>
            </a:r>
            <a:r>
              <a:rPr lang="ru-RU" dirty="0"/>
              <a:t> </a:t>
            </a:r>
            <a:r>
              <a:rPr lang="ru-RU" dirty="0" err="1"/>
              <a:t>використовується</a:t>
            </a:r>
            <a:r>
              <a:rPr lang="ru-RU" dirty="0"/>
              <a:t> в </a:t>
            </a:r>
            <a:r>
              <a:rPr lang="ru-RU" dirty="0" err="1"/>
              <a:t>роботі</a:t>
            </a:r>
            <a:r>
              <a:rPr lang="ru-RU" dirty="0"/>
              <a:t> </a:t>
            </a:r>
            <a:r>
              <a:rPr lang="ru-RU" dirty="0" err="1"/>
              <a:t>радарів</a:t>
            </a:r>
            <a:r>
              <a:rPr lang="ru-RU" dirty="0"/>
              <a:t>. </a:t>
            </a:r>
            <a:r>
              <a:rPr lang="ru-RU" dirty="0" err="1"/>
              <a:t>Економічні</a:t>
            </a:r>
            <a:r>
              <a:rPr lang="ru-RU" dirty="0"/>
              <a:t> </a:t>
            </a:r>
            <a:r>
              <a:rPr lang="ru-RU" dirty="0" err="1"/>
              <a:t>розрахунки</a:t>
            </a:r>
            <a:r>
              <a:rPr lang="ru-RU" dirty="0"/>
              <a:t> </a:t>
            </a:r>
            <a:r>
              <a:rPr lang="ru-RU" dirty="0" err="1"/>
              <a:t>неможливі</a:t>
            </a:r>
            <a:r>
              <a:rPr lang="ru-RU" dirty="0"/>
              <a:t> без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теорії</a:t>
            </a:r>
            <a:r>
              <a:rPr lang="ru-RU" dirty="0"/>
              <a:t> </a:t>
            </a:r>
            <a:r>
              <a:rPr lang="ru-RU" dirty="0" err="1"/>
              <a:t>графів</a:t>
            </a:r>
            <a:r>
              <a:rPr lang="ru-RU" dirty="0"/>
              <a:t>. </a:t>
            </a:r>
            <a:r>
              <a:rPr lang="ru-RU" dirty="0" err="1"/>
              <a:t>Математичне</a:t>
            </a:r>
            <a:r>
              <a:rPr lang="ru-RU" dirty="0"/>
              <a:t> </a:t>
            </a:r>
            <a:r>
              <a:rPr lang="ru-RU" dirty="0" err="1"/>
              <a:t>моделювання</a:t>
            </a:r>
            <a:r>
              <a:rPr lang="ru-RU" dirty="0"/>
              <a:t> широко </a:t>
            </a:r>
            <a:r>
              <a:rPr lang="ru-RU" dirty="0" err="1"/>
              <a:t>використовує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розділи</a:t>
            </a:r>
            <a:r>
              <a:rPr lang="ru-RU" dirty="0"/>
              <a:t> </a:t>
            </a:r>
            <a:r>
              <a:rPr lang="ru-RU" dirty="0" err="1"/>
              <a:t>алгебри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3042565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Documents and Settings\7\Рабочий стол\Фон Для ППП\b41e8315fd5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" t="3972" r="6094" b="4934"/>
          <a:stretch/>
        </p:blipFill>
        <p:spPr bwMode="auto">
          <a:xfrm rot="5400000">
            <a:off x="1160712" y="-1151584"/>
            <a:ext cx="6848874" cy="9170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776" y="2852936"/>
            <a:ext cx="3888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 !</a:t>
            </a:r>
            <a:endParaRPr lang="ru-RU" sz="4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608439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7\Рабочий стол\Фон Для ППП\nastol.com.ua-202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759" y="0"/>
            <a:ext cx="9248367" cy="693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63456" y="1124744"/>
            <a:ext cx="2992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Геометрія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/>
              <a:t>одна з </a:t>
            </a:r>
            <a:r>
              <a:rPr lang="ru-RU" dirty="0" err="1"/>
              <a:t>найдавніших</a:t>
            </a:r>
            <a:r>
              <a:rPr lang="ru-RU" dirty="0"/>
              <a:t> наук,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вік</a:t>
            </a:r>
            <a:r>
              <a:rPr lang="ru-RU" dirty="0"/>
              <a:t> </a:t>
            </a:r>
            <a:r>
              <a:rPr lang="ru-RU" dirty="0" err="1"/>
              <a:t>обчислюється</a:t>
            </a:r>
            <a:r>
              <a:rPr lang="ru-RU" dirty="0"/>
              <a:t> </a:t>
            </a:r>
            <a:r>
              <a:rPr lang="ru-RU" dirty="0" err="1"/>
              <a:t>тисячоліттями</a:t>
            </a:r>
            <a:r>
              <a:rPr lang="ru-RU" dirty="0"/>
              <a:t>. </a:t>
            </a:r>
            <a:r>
              <a:rPr lang="ru-RU" dirty="0" err="1"/>
              <a:t>Геометрія</a:t>
            </a:r>
            <a:r>
              <a:rPr lang="ru-RU" dirty="0"/>
              <a:t> (грец. </a:t>
            </a:r>
            <a:r>
              <a:rPr lang="fr-FR" dirty="0"/>
              <a:t>geometria,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fr-FR" dirty="0"/>
              <a:t>ge - </a:t>
            </a:r>
            <a:r>
              <a:rPr lang="ru-RU" dirty="0"/>
              <a:t>Земля та </a:t>
            </a:r>
            <a:r>
              <a:rPr lang="fr-FR" dirty="0"/>
              <a:t>metreo - </a:t>
            </a:r>
            <a:r>
              <a:rPr lang="ru-RU" dirty="0" err="1"/>
              <a:t>міряю</a:t>
            </a:r>
            <a:r>
              <a:rPr lang="ru-RU" dirty="0"/>
              <a:t>), </a:t>
            </a:r>
            <a:r>
              <a:rPr lang="ru-RU" dirty="0" err="1"/>
              <a:t>розділ</a:t>
            </a:r>
            <a:r>
              <a:rPr lang="ru-RU" dirty="0"/>
              <a:t> математики,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вивчає</a:t>
            </a:r>
            <a:r>
              <a:rPr lang="ru-RU" dirty="0"/>
              <a:t> </a:t>
            </a:r>
            <a:r>
              <a:rPr lang="ru-RU" dirty="0" err="1"/>
              <a:t>просторові</a:t>
            </a:r>
            <a:r>
              <a:rPr lang="ru-RU" dirty="0"/>
              <a:t> </a:t>
            </a:r>
            <a:r>
              <a:rPr lang="ru-RU" dirty="0" err="1"/>
              <a:t>відносини</a:t>
            </a:r>
            <a:r>
              <a:rPr lang="ru-RU" dirty="0"/>
              <a:t> і </a:t>
            </a:r>
            <a:r>
              <a:rPr lang="ru-RU" dirty="0" err="1"/>
              <a:t>форми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 і </a:t>
            </a:r>
            <a:r>
              <a:rPr lang="ru-RU" dirty="0" err="1"/>
              <a:t>форми</a:t>
            </a:r>
            <a:r>
              <a:rPr lang="ru-RU" dirty="0"/>
              <a:t>, </a:t>
            </a:r>
            <a:r>
              <a:rPr lang="ru-RU" dirty="0" err="1"/>
              <a:t>подібні</a:t>
            </a:r>
            <a:r>
              <a:rPr lang="ru-RU" dirty="0"/>
              <a:t> з </a:t>
            </a:r>
            <a:r>
              <a:rPr lang="ru-RU" dirty="0" err="1"/>
              <a:t>просторовими</a:t>
            </a:r>
            <a:r>
              <a:rPr lang="ru-RU" dirty="0"/>
              <a:t> за </a:t>
            </a:r>
            <a:r>
              <a:rPr lang="ru-RU" dirty="0" err="1"/>
              <a:t>своєю</a:t>
            </a:r>
            <a:r>
              <a:rPr lang="ru-RU" dirty="0"/>
              <a:t> структурою. В </a:t>
            </a:r>
            <a:r>
              <a:rPr lang="ru-RU" dirty="0" err="1"/>
              <a:t>геометрії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формул, </a:t>
            </a:r>
            <a:r>
              <a:rPr lang="ru-RU" dirty="0" err="1"/>
              <a:t>фігур</a:t>
            </a:r>
            <a:r>
              <a:rPr lang="ru-RU" dirty="0"/>
              <a:t>, теорем, задач, </a:t>
            </a:r>
            <a:r>
              <a:rPr lang="ru-RU" dirty="0" err="1"/>
              <a:t>аксіом</a:t>
            </a:r>
            <a:r>
              <a:rPr lang="ru-RU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03647" y="764704"/>
            <a:ext cx="302433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АЛГЕБРА</a:t>
            </a:r>
          </a:p>
          <a:p>
            <a:r>
              <a:rPr lang="ru-RU" dirty="0" err="1"/>
              <a:t>частина</a:t>
            </a:r>
            <a:r>
              <a:rPr lang="ru-RU" dirty="0"/>
              <a:t> математики, </a:t>
            </a:r>
            <a:r>
              <a:rPr lang="ru-RU" dirty="0" err="1"/>
              <a:t>вчення</a:t>
            </a:r>
            <a:r>
              <a:rPr lang="ru-RU" dirty="0"/>
              <a:t> про </a:t>
            </a:r>
            <a:r>
              <a:rPr lang="ru-RU" dirty="0" err="1"/>
              <a:t>величини</a:t>
            </a:r>
            <a:r>
              <a:rPr lang="ru-RU" dirty="0"/>
              <a:t> </a:t>
            </a:r>
            <a:r>
              <a:rPr lang="ru-RU" dirty="0" err="1"/>
              <a:t>взагалі</a:t>
            </a:r>
            <a:r>
              <a:rPr lang="ru-RU" dirty="0"/>
              <a:t>, 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арифметики,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займається</a:t>
            </a:r>
            <a:r>
              <a:rPr lang="ru-RU" dirty="0"/>
              <a:t> </a:t>
            </a:r>
            <a:r>
              <a:rPr lang="ru-RU" dirty="0" err="1"/>
              <a:t>певними</a:t>
            </a:r>
            <a:r>
              <a:rPr lang="ru-RU" dirty="0"/>
              <a:t> величинами; </a:t>
            </a:r>
            <a:r>
              <a:rPr lang="ru-RU" dirty="0" err="1"/>
              <a:t>досліджує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r>
              <a:rPr lang="ru-RU" dirty="0"/>
              <a:t>, </a:t>
            </a:r>
            <a:r>
              <a:rPr lang="ru-RU" dirty="0" err="1"/>
              <a:t>загальні</a:t>
            </a:r>
            <a:r>
              <a:rPr lang="ru-RU" dirty="0"/>
              <a:t> </a:t>
            </a:r>
            <a:r>
              <a:rPr lang="ru-RU" dirty="0" err="1"/>
              <a:t>всім</a:t>
            </a:r>
            <a:r>
              <a:rPr lang="ru-RU" dirty="0"/>
              <a:t> величинам, </a:t>
            </a:r>
            <a:r>
              <a:rPr lang="ru-RU" dirty="0" err="1"/>
              <a:t>незалежно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. </a:t>
            </a:r>
            <a:r>
              <a:rPr lang="ru-RU" dirty="0" err="1"/>
              <a:t>Величини</a:t>
            </a:r>
            <a:r>
              <a:rPr lang="ru-RU" dirty="0"/>
              <a:t> в </a:t>
            </a:r>
            <a:r>
              <a:rPr lang="ru-RU" dirty="0" err="1"/>
              <a:t>алгебрі</a:t>
            </a:r>
            <a:r>
              <a:rPr lang="ru-RU" dirty="0"/>
              <a:t> </a:t>
            </a:r>
            <a:r>
              <a:rPr lang="ru-RU" dirty="0" err="1"/>
              <a:t>позначали</a:t>
            </a:r>
            <a:r>
              <a:rPr lang="ru-RU" dirty="0"/>
              <a:t> </a:t>
            </a:r>
            <a:r>
              <a:rPr lang="ru-RU" dirty="0" err="1"/>
              <a:t>літерами</a:t>
            </a:r>
            <a:r>
              <a:rPr lang="ru-RU" dirty="0"/>
              <a:t>.</a:t>
            </a:r>
          </a:p>
        </p:txBody>
      </p:sp>
      <p:pic>
        <p:nvPicPr>
          <p:cNvPr id="2052" name="Picture 4" descr="http://mathemlib.ru/books/item/f00/s00/z0000014/pic/000085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831" y="3546517"/>
            <a:ext cx="2955137" cy="2605191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409721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7\Рабочий стол\Фон Для ППП\nastol.com.ua-202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0"/>
            <a:ext cx="10297144" cy="695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661338"/>
            <a:ext cx="41764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 </a:t>
            </a:r>
            <a:r>
              <a:rPr lang="ru-RU" dirty="0" err="1"/>
              <a:t>давніх</a:t>
            </a:r>
            <a:r>
              <a:rPr lang="ru-RU" dirty="0"/>
              <a:t> </a:t>
            </a:r>
            <a:r>
              <a:rPr lang="ru-RU" dirty="0" err="1"/>
              <a:t>часів</a:t>
            </a:r>
            <a:r>
              <a:rPr lang="ru-RU" dirty="0"/>
              <a:t> люди </a:t>
            </a:r>
            <a:r>
              <a:rPr lang="ru-RU" dirty="0" err="1"/>
              <a:t>стикалися</a:t>
            </a:r>
            <a:r>
              <a:rPr lang="ru-RU" dirty="0"/>
              <a:t> з </a:t>
            </a:r>
            <a:r>
              <a:rPr lang="ru-RU" dirty="0" err="1"/>
              <a:t>необхідністю</a:t>
            </a:r>
            <a:r>
              <a:rPr lang="ru-RU" dirty="0"/>
              <a:t> </a:t>
            </a:r>
            <a:r>
              <a:rPr lang="ru-RU" dirty="0" err="1"/>
              <a:t>знаходити</a:t>
            </a:r>
            <a:r>
              <a:rPr lang="ru-RU" dirty="0"/>
              <a:t> </a:t>
            </a:r>
            <a:r>
              <a:rPr lang="ru-RU" dirty="0" err="1"/>
              <a:t>відстані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предметами, </a:t>
            </a:r>
            <a:r>
              <a:rPr lang="ru-RU" dirty="0" err="1"/>
              <a:t>визначати</a:t>
            </a:r>
            <a:r>
              <a:rPr lang="ru-RU" dirty="0"/>
              <a:t> </a:t>
            </a:r>
            <a:r>
              <a:rPr lang="ru-RU" dirty="0" err="1"/>
              <a:t>розміри</a:t>
            </a:r>
            <a:r>
              <a:rPr lang="ru-RU" dirty="0"/>
              <a:t> </a:t>
            </a:r>
            <a:r>
              <a:rPr lang="ru-RU" dirty="0" err="1"/>
              <a:t>ділянок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, </a:t>
            </a:r>
            <a:r>
              <a:rPr lang="ru-RU" dirty="0" err="1"/>
              <a:t>орентироваться</a:t>
            </a:r>
            <a:r>
              <a:rPr lang="ru-RU" dirty="0"/>
              <a:t> за </a:t>
            </a:r>
            <a:r>
              <a:rPr lang="ru-RU" dirty="0" err="1"/>
              <a:t>розташуванням</a:t>
            </a:r>
            <a:r>
              <a:rPr lang="ru-RU" dirty="0"/>
              <a:t> </a:t>
            </a:r>
            <a:r>
              <a:rPr lang="ru-RU" dirty="0" err="1"/>
              <a:t>зірок</a:t>
            </a:r>
            <a:r>
              <a:rPr lang="ru-RU" dirty="0"/>
              <a:t> на </a:t>
            </a:r>
            <a:r>
              <a:rPr lang="ru-RU" dirty="0" err="1"/>
              <a:t>небі</a:t>
            </a:r>
            <a:r>
              <a:rPr lang="ru-RU" dirty="0"/>
              <a:t> і т. п. Про </a:t>
            </a:r>
            <a:r>
              <a:rPr lang="ru-RU" dirty="0" err="1"/>
              <a:t>зародження</a:t>
            </a:r>
            <a:r>
              <a:rPr lang="ru-RU" dirty="0"/>
              <a:t> </a:t>
            </a:r>
            <a:r>
              <a:rPr lang="ru-RU" dirty="0" err="1"/>
              <a:t>геометрії</a:t>
            </a:r>
            <a:r>
              <a:rPr lang="ru-RU" dirty="0"/>
              <a:t> в </a:t>
            </a:r>
            <a:r>
              <a:rPr lang="ru-RU" dirty="0" err="1"/>
              <a:t>Стародавньому</a:t>
            </a:r>
            <a:r>
              <a:rPr lang="ru-RU" dirty="0"/>
              <a:t> </a:t>
            </a:r>
            <a:r>
              <a:rPr lang="ru-RU" dirty="0" err="1"/>
              <a:t>Єгипті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2000 </a:t>
            </a:r>
            <a:r>
              <a:rPr lang="ru-RU" dirty="0" err="1"/>
              <a:t>років</a:t>
            </a:r>
            <a:r>
              <a:rPr lang="ru-RU" dirty="0"/>
              <a:t> до н. е.. </a:t>
            </a:r>
            <a:r>
              <a:rPr lang="ru-RU" dirty="0" err="1"/>
              <a:t>давньогрецький</a:t>
            </a:r>
            <a:r>
              <a:rPr lang="ru-RU" dirty="0"/>
              <a:t> </a:t>
            </a:r>
            <a:r>
              <a:rPr lang="ru-RU" dirty="0" err="1"/>
              <a:t>історик</a:t>
            </a:r>
            <a:r>
              <a:rPr lang="ru-RU" dirty="0"/>
              <a:t> Геродот писав: "</a:t>
            </a:r>
            <a:r>
              <a:rPr lang="ru-RU" dirty="0" err="1"/>
              <a:t>Сезострис</a:t>
            </a:r>
            <a:r>
              <a:rPr lang="ru-RU" dirty="0"/>
              <a:t>, </a:t>
            </a:r>
            <a:r>
              <a:rPr lang="ru-RU" dirty="0" err="1"/>
              <a:t>єгипетський</a:t>
            </a:r>
            <a:r>
              <a:rPr lang="ru-RU" dirty="0"/>
              <a:t> фараон, </a:t>
            </a:r>
            <a:r>
              <a:rPr lang="ru-RU" dirty="0" err="1"/>
              <a:t>розділив</a:t>
            </a:r>
            <a:r>
              <a:rPr lang="ru-RU" dirty="0"/>
              <a:t> землю, давши кожному </a:t>
            </a:r>
            <a:r>
              <a:rPr lang="ru-RU" dirty="0" err="1"/>
              <a:t>єгиптянинові</a:t>
            </a:r>
            <a:r>
              <a:rPr lang="ru-RU" dirty="0"/>
              <a:t> </a:t>
            </a:r>
            <a:r>
              <a:rPr lang="ru-RU" dirty="0" err="1"/>
              <a:t>ділянку</a:t>
            </a:r>
            <a:r>
              <a:rPr lang="ru-RU" dirty="0"/>
              <a:t> за жеребом, і </a:t>
            </a:r>
            <a:r>
              <a:rPr lang="ru-RU" dirty="0" err="1"/>
              <a:t>стягував</a:t>
            </a:r>
            <a:r>
              <a:rPr lang="ru-RU" dirty="0"/>
              <a:t> </a:t>
            </a:r>
            <a:r>
              <a:rPr lang="ru-RU" dirty="0" err="1"/>
              <a:t>відповідним</a:t>
            </a:r>
            <a:r>
              <a:rPr lang="ru-RU" dirty="0"/>
              <a:t> чином </a:t>
            </a:r>
            <a:r>
              <a:rPr lang="ru-RU" dirty="0" err="1"/>
              <a:t>податок</a:t>
            </a:r>
            <a:r>
              <a:rPr lang="ru-RU" dirty="0"/>
              <a:t> з </a:t>
            </a:r>
            <a:r>
              <a:rPr lang="ru-RU" dirty="0" err="1"/>
              <a:t>кожної</a:t>
            </a:r>
            <a:r>
              <a:rPr lang="ru-RU" dirty="0"/>
              <a:t> </a:t>
            </a:r>
            <a:r>
              <a:rPr lang="ru-RU" dirty="0" err="1"/>
              <a:t>ділянки</a:t>
            </a:r>
            <a:r>
              <a:rPr lang="ru-RU" dirty="0"/>
              <a:t>. </a:t>
            </a:r>
            <a:r>
              <a:rPr lang="ru-RU" dirty="0" err="1"/>
              <a:t>Сталося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Ніл</a:t>
            </a:r>
            <a:r>
              <a:rPr lang="ru-RU" dirty="0"/>
              <a:t> заливав той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інший</a:t>
            </a:r>
            <a:r>
              <a:rPr lang="ru-RU" dirty="0"/>
              <a:t> </a:t>
            </a:r>
            <a:r>
              <a:rPr lang="ru-RU" dirty="0" err="1"/>
              <a:t>ділянку</a:t>
            </a:r>
            <a:r>
              <a:rPr lang="ru-RU" dirty="0"/>
              <a:t>, </a:t>
            </a:r>
            <a:r>
              <a:rPr lang="ru-RU" dirty="0" err="1"/>
              <a:t>тоді</a:t>
            </a:r>
            <a:r>
              <a:rPr lang="ru-RU" dirty="0"/>
              <a:t> </a:t>
            </a:r>
            <a:r>
              <a:rPr lang="ru-RU" dirty="0" err="1"/>
              <a:t>потерпілий</a:t>
            </a:r>
            <a:r>
              <a:rPr lang="ru-RU" dirty="0"/>
              <a:t> </a:t>
            </a:r>
            <a:r>
              <a:rPr lang="ru-RU" dirty="0" err="1"/>
              <a:t>звертався</a:t>
            </a:r>
            <a:r>
              <a:rPr lang="ru-RU" dirty="0"/>
              <a:t> до царя, а </a:t>
            </a:r>
            <a:r>
              <a:rPr lang="ru-RU" dirty="0" err="1"/>
              <a:t>цар</a:t>
            </a:r>
            <a:r>
              <a:rPr lang="ru-RU" dirty="0"/>
              <a:t> </a:t>
            </a:r>
            <a:r>
              <a:rPr lang="ru-RU" dirty="0" err="1"/>
              <a:t>посилав</a:t>
            </a:r>
            <a:r>
              <a:rPr lang="ru-RU" dirty="0"/>
              <a:t> </a:t>
            </a:r>
            <a:r>
              <a:rPr lang="ru-RU" dirty="0" err="1"/>
              <a:t>землемірів</a:t>
            </a:r>
            <a:r>
              <a:rPr lang="ru-RU" dirty="0"/>
              <a:t> 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встановити</a:t>
            </a:r>
            <a:r>
              <a:rPr lang="ru-RU" dirty="0"/>
              <a:t>, на </a:t>
            </a:r>
            <a:r>
              <a:rPr lang="ru-RU" dirty="0" err="1"/>
              <a:t>скільки</a:t>
            </a:r>
            <a:r>
              <a:rPr lang="ru-RU" dirty="0"/>
              <a:t> </a:t>
            </a:r>
            <a:r>
              <a:rPr lang="ru-RU" dirty="0" err="1"/>
              <a:t>зменшився</a:t>
            </a:r>
            <a:r>
              <a:rPr lang="ru-RU" dirty="0"/>
              <a:t> </a:t>
            </a:r>
            <a:r>
              <a:rPr lang="ru-RU" dirty="0" err="1"/>
              <a:t>ділянку</a:t>
            </a:r>
            <a:r>
              <a:rPr lang="ru-RU" dirty="0"/>
              <a:t>, і </a:t>
            </a:r>
            <a:r>
              <a:rPr lang="ru-RU" dirty="0" err="1"/>
              <a:t>відповідним</a:t>
            </a:r>
            <a:r>
              <a:rPr lang="ru-RU" dirty="0"/>
              <a:t> чином </a:t>
            </a:r>
            <a:r>
              <a:rPr lang="ru-RU" dirty="0" err="1"/>
              <a:t>зменшити</a:t>
            </a:r>
            <a:r>
              <a:rPr lang="ru-RU" dirty="0"/>
              <a:t> </a:t>
            </a:r>
            <a:r>
              <a:rPr lang="ru-RU" dirty="0" err="1"/>
              <a:t>податок</a:t>
            </a:r>
            <a:r>
              <a:rPr lang="ru-RU" dirty="0"/>
              <a:t>. Так </a:t>
            </a:r>
            <a:r>
              <a:rPr lang="ru-RU" dirty="0" err="1"/>
              <a:t>виникла</a:t>
            </a:r>
            <a:r>
              <a:rPr lang="ru-RU" dirty="0"/>
              <a:t> </a:t>
            </a:r>
            <a:r>
              <a:rPr lang="ru-RU" dirty="0" err="1"/>
              <a:t>геометрія</a:t>
            </a:r>
            <a:r>
              <a:rPr lang="ru-RU" dirty="0"/>
              <a:t> в </a:t>
            </a:r>
            <a:r>
              <a:rPr lang="ru-RU" dirty="0" err="1"/>
              <a:t>Єгипті</a:t>
            </a:r>
            <a:r>
              <a:rPr lang="ru-RU" dirty="0"/>
              <a:t>, а </a:t>
            </a:r>
            <a:r>
              <a:rPr lang="ru-RU" dirty="0" err="1"/>
              <a:t>звідти</a:t>
            </a:r>
            <a:r>
              <a:rPr lang="ru-RU" dirty="0"/>
              <a:t> </a:t>
            </a:r>
            <a:r>
              <a:rPr lang="ru-RU" dirty="0" err="1"/>
              <a:t>перейшла</a:t>
            </a:r>
            <a:r>
              <a:rPr lang="ru-RU" dirty="0"/>
              <a:t> до </a:t>
            </a:r>
            <a:r>
              <a:rPr lang="ru-RU" dirty="0" err="1"/>
              <a:t>Греції</a:t>
            </a:r>
            <a:r>
              <a:rPr lang="ru-RU" dirty="0"/>
              <a:t> ".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404664"/>
            <a:ext cx="16561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Геометрія</a:t>
            </a:r>
            <a:endParaRPr lang="ru-RU" sz="2000" dirty="0"/>
          </a:p>
        </p:txBody>
      </p:sp>
      <p:pic>
        <p:nvPicPr>
          <p:cNvPr id="3075" name="Picture 3" descr="Smilga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28" y="2996952"/>
            <a:ext cx="3960440" cy="3312367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f11bbf82df4c152886ce56de1a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846004"/>
            <a:ext cx="3600400" cy="2294964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492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7\Рабочий стол\Фон Для ППП\nastol.com.ua-202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68"/>
            <a:ext cx="9144000" cy="684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1340766"/>
            <a:ext cx="25020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Великий учений Фалес </a:t>
            </a:r>
            <a:r>
              <a:rPr lang="ru-RU" dirty="0" err="1"/>
              <a:t>заснував</a:t>
            </a:r>
            <a:r>
              <a:rPr lang="ru-RU" dirty="0"/>
              <a:t> одну з </a:t>
            </a:r>
            <a:r>
              <a:rPr lang="ru-RU" dirty="0" err="1"/>
              <a:t>найпрекрасніших</a:t>
            </a:r>
            <a:r>
              <a:rPr lang="ru-RU" dirty="0"/>
              <a:t> наук - геометрію.</a:t>
            </a:r>
          </a:p>
          <a:p>
            <a:endParaRPr lang="ru-RU" dirty="0"/>
          </a:p>
          <a:p>
            <a:r>
              <a:rPr lang="ru-RU" dirty="0"/>
              <a:t>Фалес </a:t>
            </a:r>
            <a:r>
              <a:rPr lang="ru-RU" dirty="0" err="1"/>
              <a:t>мав</a:t>
            </a:r>
            <a:r>
              <a:rPr lang="ru-RU" dirty="0"/>
              <a:t> титул одного з семи </a:t>
            </a:r>
            <a:r>
              <a:rPr lang="ru-RU" dirty="0" err="1"/>
              <a:t>мудреців</a:t>
            </a:r>
            <a:r>
              <a:rPr lang="ru-RU" dirty="0"/>
              <a:t> </a:t>
            </a:r>
            <a:r>
              <a:rPr lang="ru-RU" dirty="0" err="1"/>
              <a:t>Греції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справді</a:t>
            </a:r>
            <a:r>
              <a:rPr lang="ru-RU" dirty="0"/>
              <a:t> першим </a:t>
            </a:r>
            <a:r>
              <a:rPr lang="ru-RU" dirty="0" err="1"/>
              <a:t>філософом</a:t>
            </a:r>
            <a:r>
              <a:rPr lang="ru-RU" dirty="0"/>
              <a:t>, першим математиком, астрономом і </a:t>
            </a:r>
            <a:r>
              <a:rPr lang="ru-RU" dirty="0" err="1"/>
              <a:t>взагалі</a:t>
            </a:r>
            <a:r>
              <a:rPr lang="ru-RU" dirty="0"/>
              <a:t> першим з </a:t>
            </a:r>
            <a:r>
              <a:rPr lang="ru-RU" dirty="0" err="1"/>
              <a:t>усіх</a:t>
            </a:r>
            <a:r>
              <a:rPr lang="ru-RU" dirty="0"/>
              <a:t> наук у </a:t>
            </a:r>
            <a:r>
              <a:rPr lang="ru-RU" dirty="0" err="1"/>
              <a:t>Греції</a:t>
            </a:r>
            <a:r>
              <a:rPr lang="ru-RU" dirty="0"/>
              <a:t>. </a:t>
            </a:r>
            <a:r>
              <a:rPr lang="fr-FR" dirty="0"/>
              <a:t>VI </a:t>
            </a:r>
            <a:r>
              <a:rPr lang="ru-RU" dirty="0" err="1"/>
              <a:t>століття</a:t>
            </a:r>
            <a:r>
              <a:rPr lang="ru-RU" dirty="0"/>
              <a:t> до </a:t>
            </a:r>
            <a:r>
              <a:rPr lang="ru-RU" dirty="0" err="1"/>
              <a:t>нашої</a:t>
            </a:r>
            <a:r>
              <a:rPr lang="ru-RU" dirty="0"/>
              <a:t> </a:t>
            </a:r>
            <a:r>
              <a:rPr lang="ru-RU" dirty="0" err="1"/>
              <a:t>ери</a:t>
            </a:r>
            <a:endParaRPr lang="ru-RU" dirty="0"/>
          </a:p>
        </p:txBody>
      </p:sp>
      <p:pic>
        <p:nvPicPr>
          <p:cNvPr id="4100" name="Picture 4" descr="http://math4school.okis.ru/img/math4school/portrety01/fales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436" y="1171201"/>
            <a:ext cx="3077940" cy="41433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24543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7\Рабочий стол\Фон Для ППП\nastol.com.ua-202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836713"/>
            <a:ext cx="7200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-Фалес </a:t>
            </a:r>
            <a:r>
              <a:rPr lang="ru-RU" dirty="0" err="1"/>
              <a:t>вирішив</a:t>
            </a:r>
            <a:r>
              <a:rPr lang="ru-RU" dirty="0"/>
              <a:t> </a:t>
            </a:r>
            <a:r>
              <a:rPr lang="ru-RU" dirty="0" err="1"/>
              <a:t>наступні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.</a:t>
            </a:r>
          </a:p>
          <a:p>
            <a:r>
              <a:rPr lang="ru-RU" dirty="0"/>
              <a:t>-</a:t>
            </a:r>
            <a:r>
              <a:rPr lang="ru-RU" dirty="0" err="1"/>
              <a:t>Запропонував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відстані</a:t>
            </a:r>
            <a:r>
              <a:rPr lang="ru-RU" dirty="0"/>
              <a:t> до корабля на </a:t>
            </a:r>
            <a:r>
              <a:rPr lang="ru-RU" dirty="0" err="1"/>
              <a:t>морі</a:t>
            </a:r>
            <a:r>
              <a:rPr lang="ru-RU" dirty="0"/>
              <a:t>.</a:t>
            </a:r>
          </a:p>
          <a:p>
            <a:r>
              <a:rPr lang="ru-RU" dirty="0"/>
              <a:t>-</a:t>
            </a:r>
            <a:r>
              <a:rPr lang="ru-RU" dirty="0" err="1"/>
              <a:t>Обчислив</a:t>
            </a:r>
            <a:r>
              <a:rPr lang="ru-RU" dirty="0"/>
              <a:t> </a:t>
            </a:r>
            <a:r>
              <a:rPr lang="ru-RU" dirty="0" err="1"/>
              <a:t>висоту</a:t>
            </a:r>
            <a:r>
              <a:rPr lang="ru-RU" dirty="0"/>
              <a:t> </a:t>
            </a:r>
            <a:r>
              <a:rPr lang="ru-RU" dirty="0" err="1"/>
              <a:t>єгипетської</a:t>
            </a:r>
            <a:r>
              <a:rPr lang="ru-RU" dirty="0"/>
              <a:t> </a:t>
            </a:r>
            <a:r>
              <a:rPr lang="ru-RU" dirty="0" err="1"/>
              <a:t>піраміди</a:t>
            </a:r>
            <a:r>
              <a:rPr lang="ru-RU" dirty="0"/>
              <a:t> Хеопса по </a:t>
            </a:r>
            <a:r>
              <a:rPr lang="ru-RU" dirty="0" err="1"/>
              <a:t>довжині</a:t>
            </a:r>
            <a:r>
              <a:rPr lang="ru-RU" dirty="0"/>
              <a:t> </a:t>
            </a:r>
            <a:r>
              <a:rPr lang="ru-RU" dirty="0" err="1"/>
              <a:t>відкидаємо</a:t>
            </a:r>
            <a:r>
              <a:rPr lang="ru-RU" dirty="0"/>
              <a:t> </a:t>
            </a:r>
            <a:r>
              <a:rPr lang="ru-RU" dirty="0" err="1"/>
              <a:t>тіні</a:t>
            </a:r>
            <a:r>
              <a:rPr lang="ru-RU" dirty="0"/>
              <a:t>.</a:t>
            </a:r>
          </a:p>
          <a:p>
            <a:r>
              <a:rPr lang="ru-RU" dirty="0"/>
              <a:t>-</a:t>
            </a:r>
            <a:r>
              <a:rPr lang="ru-RU" dirty="0" err="1"/>
              <a:t>Довів</a:t>
            </a:r>
            <a:r>
              <a:rPr lang="ru-RU" dirty="0"/>
              <a:t> </a:t>
            </a:r>
            <a:r>
              <a:rPr lang="ru-RU" dirty="0" err="1"/>
              <a:t>рівність</a:t>
            </a:r>
            <a:r>
              <a:rPr lang="ru-RU" dirty="0"/>
              <a:t> </a:t>
            </a:r>
            <a:r>
              <a:rPr lang="ru-RU" dirty="0" err="1"/>
              <a:t>кутів</a:t>
            </a:r>
            <a:r>
              <a:rPr lang="ru-RU" dirty="0"/>
              <a:t> при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рівнобедреного</a:t>
            </a:r>
            <a:r>
              <a:rPr lang="ru-RU" dirty="0"/>
              <a:t> </a:t>
            </a:r>
            <a:r>
              <a:rPr lang="ru-RU" dirty="0" err="1"/>
              <a:t>трикутника</a:t>
            </a:r>
            <a:r>
              <a:rPr lang="ru-RU" dirty="0"/>
              <a:t>.</a:t>
            </a:r>
          </a:p>
          <a:p>
            <a:r>
              <a:rPr lang="ru-RU" dirty="0"/>
              <a:t>-</a:t>
            </a:r>
            <a:r>
              <a:rPr lang="ru-RU" dirty="0" err="1"/>
              <a:t>Ввів</a:t>
            </a:r>
            <a:r>
              <a:rPr lang="ru-RU" dirty="0"/>
              <a:t> </a:t>
            </a:r>
            <a:r>
              <a:rPr lang="ru-RU" dirty="0" err="1"/>
              <a:t>поняття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 повороту.</a:t>
            </a:r>
          </a:p>
          <a:p>
            <a:r>
              <a:rPr lang="ru-RU" dirty="0"/>
              <a:t>-</a:t>
            </a:r>
            <a:r>
              <a:rPr lang="ru-RU" dirty="0" err="1"/>
              <a:t>Довів</a:t>
            </a:r>
            <a:r>
              <a:rPr lang="ru-RU" dirty="0"/>
              <a:t> друга </a:t>
            </a:r>
            <a:r>
              <a:rPr lang="ru-RU" dirty="0" err="1"/>
              <a:t>ознака</a:t>
            </a:r>
            <a:r>
              <a:rPr lang="ru-RU" dirty="0"/>
              <a:t> </a:t>
            </a:r>
            <a:r>
              <a:rPr lang="ru-RU" dirty="0" err="1"/>
              <a:t>рівності</a:t>
            </a:r>
            <a:r>
              <a:rPr lang="ru-RU" dirty="0"/>
              <a:t> </a:t>
            </a:r>
            <a:r>
              <a:rPr lang="ru-RU" dirty="0" err="1"/>
              <a:t>трикутників</a:t>
            </a:r>
            <a:r>
              <a:rPr lang="ru-RU" dirty="0"/>
              <a:t> і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застосовував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в </a:t>
            </a:r>
            <a:r>
              <a:rPr lang="ru-RU" dirty="0" err="1"/>
              <a:t>задачі</a:t>
            </a:r>
            <a:r>
              <a:rPr lang="ru-RU" dirty="0"/>
              <a:t>.</a:t>
            </a:r>
          </a:p>
          <a:p>
            <a:r>
              <a:rPr lang="ru-RU" dirty="0"/>
              <a:t>-Теорема Фалеса про </a:t>
            </a:r>
            <a:r>
              <a:rPr lang="ru-RU" dirty="0" err="1"/>
              <a:t>рівних</a:t>
            </a:r>
            <a:r>
              <a:rPr lang="ru-RU" dirty="0"/>
              <a:t> </a:t>
            </a:r>
            <a:r>
              <a:rPr lang="ru-RU" dirty="0" err="1"/>
              <a:t>відрізках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відсікаються</a:t>
            </a:r>
            <a:r>
              <a:rPr lang="ru-RU" dirty="0"/>
              <a:t> </a:t>
            </a:r>
            <a:r>
              <a:rPr lang="ru-RU" dirty="0" err="1"/>
              <a:t>паралельними</a:t>
            </a:r>
            <a:r>
              <a:rPr lang="ru-RU" dirty="0"/>
              <a:t>? </a:t>
            </a:r>
            <a:r>
              <a:rPr lang="ru-RU" dirty="0" err="1"/>
              <a:t>прямими</a:t>
            </a:r>
            <a:r>
              <a:rPr lang="ru-RU" dirty="0"/>
              <a:t> на сторонах кута.</a:t>
            </a:r>
          </a:p>
          <a:p>
            <a:r>
              <a:rPr lang="ru-RU" dirty="0"/>
              <a:t>-</a:t>
            </a:r>
            <a:r>
              <a:rPr lang="ru-RU" dirty="0" err="1"/>
              <a:t>Завдання</a:t>
            </a:r>
            <a:r>
              <a:rPr lang="ru-RU" dirty="0"/>
              <a:t> про </a:t>
            </a:r>
            <a:r>
              <a:rPr lang="ru-RU" dirty="0" err="1"/>
              <a:t>вимірювання</a:t>
            </a:r>
            <a:r>
              <a:rPr lang="ru-RU" dirty="0"/>
              <a:t> </a:t>
            </a:r>
            <a:r>
              <a:rPr lang="ru-RU" dirty="0" err="1"/>
              <a:t>висоти</a:t>
            </a:r>
            <a:r>
              <a:rPr lang="ru-RU" dirty="0"/>
              <a:t> </a:t>
            </a:r>
            <a:r>
              <a:rPr lang="ru-RU" dirty="0" err="1"/>
              <a:t>піраміди</a:t>
            </a:r>
            <a:r>
              <a:rPr lang="ru-RU" dirty="0"/>
              <a:t>.</a:t>
            </a:r>
          </a:p>
          <a:p>
            <a:r>
              <a:rPr lang="ru-RU" dirty="0"/>
              <a:t>         -Одного разу, </a:t>
            </a:r>
            <a:r>
              <a:rPr lang="ru-RU" dirty="0" err="1"/>
              <a:t>відправившись</a:t>
            </a:r>
            <a:r>
              <a:rPr lang="ru-RU" dirty="0"/>
              <a:t> по </a:t>
            </a:r>
            <a:r>
              <a:rPr lang="ru-RU" dirty="0" err="1"/>
              <a:t>торгових</a:t>
            </a:r>
            <a:r>
              <a:rPr lang="ru-RU" dirty="0"/>
              <a:t> справах в </a:t>
            </a:r>
            <a:r>
              <a:rPr lang="ru-RU" dirty="0" err="1"/>
              <a:t>Єгипет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затримався</a:t>
            </a:r>
            <a:r>
              <a:rPr lang="ru-RU" dirty="0"/>
              <a:t> там на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. </a:t>
            </a:r>
            <a:r>
              <a:rPr lang="ru-RU" dirty="0" err="1"/>
              <a:t>Сталося</a:t>
            </a:r>
            <a:r>
              <a:rPr lang="ru-RU" dirty="0"/>
              <a:t> так, </a:t>
            </a:r>
            <a:r>
              <a:rPr lang="ru-RU" dirty="0" err="1"/>
              <a:t>що</a:t>
            </a:r>
            <a:r>
              <a:rPr lang="ru-RU" dirty="0"/>
              <a:t> фараон </a:t>
            </a:r>
            <a:r>
              <a:rPr lang="ru-RU" dirty="0" err="1"/>
              <a:t>побажав</a:t>
            </a:r>
            <a:r>
              <a:rPr lang="ru-RU" dirty="0"/>
              <a:t> </a:t>
            </a:r>
            <a:r>
              <a:rPr lang="ru-RU" dirty="0" err="1"/>
              <a:t>дізнатися</a:t>
            </a:r>
            <a:r>
              <a:rPr lang="ru-RU" dirty="0"/>
              <a:t> </a:t>
            </a:r>
            <a:r>
              <a:rPr lang="ru-RU" dirty="0" err="1"/>
              <a:t>висоту</a:t>
            </a:r>
            <a:r>
              <a:rPr lang="ru-RU" dirty="0"/>
              <a:t> </a:t>
            </a:r>
            <a:r>
              <a:rPr lang="ru-RU" dirty="0" err="1"/>
              <a:t>піраміди</a:t>
            </a:r>
            <a:r>
              <a:rPr lang="ru-RU" dirty="0"/>
              <a:t>, але </a:t>
            </a:r>
            <a:r>
              <a:rPr lang="ru-RU" dirty="0" err="1"/>
              <a:t>ніхто</a:t>
            </a:r>
            <a:r>
              <a:rPr lang="ru-RU" dirty="0"/>
              <a:t> не </a:t>
            </a:r>
            <a:r>
              <a:rPr lang="ru-RU" dirty="0" err="1"/>
              <a:t>міг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визначити</a:t>
            </a:r>
            <a:r>
              <a:rPr lang="ru-RU" dirty="0"/>
              <a:t>. Фалес </a:t>
            </a:r>
            <a:r>
              <a:rPr lang="ru-RU" dirty="0" err="1"/>
              <a:t>зміг</a:t>
            </a:r>
            <a:r>
              <a:rPr lang="ru-RU" dirty="0"/>
              <a:t> легко </a:t>
            </a:r>
            <a:r>
              <a:rPr lang="ru-RU" dirty="0" err="1"/>
              <a:t>впоратися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завданням</a:t>
            </a:r>
            <a:r>
              <a:rPr lang="ru-RU" dirty="0"/>
              <a:t>.</a:t>
            </a:r>
          </a:p>
          <a:p>
            <a:r>
              <a:rPr lang="ru-RU" dirty="0"/>
              <a:t>         -</a:t>
            </a:r>
            <a:r>
              <a:rPr lang="ru-RU" dirty="0" err="1"/>
              <a:t>Вибравши</a:t>
            </a:r>
            <a:r>
              <a:rPr lang="ru-RU" dirty="0"/>
              <a:t> день і годину, коли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власна</a:t>
            </a:r>
            <a:r>
              <a:rPr lang="ru-RU" dirty="0"/>
              <a:t> </a:t>
            </a:r>
            <a:r>
              <a:rPr lang="ru-RU" dirty="0" err="1"/>
              <a:t>тінь</a:t>
            </a:r>
            <a:r>
              <a:rPr lang="ru-RU" dirty="0"/>
              <a:t> стала </a:t>
            </a:r>
            <a:r>
              <a:rPr lang="ru-RU" dirty="0" err="1"/>
              <a:t>рівною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зростанню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виміряв</a:t>
            </a:r>
            <a:r>
              <a:rPr lang="ru-RU" dirty="0"/>
              <a:t> </a:t>
            </a:r>
            <a:r>
              <a:rPr lang="ru-RU" dirty="0" err="1"/>
              <a:t>тінь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відкидається</a:t>
            </a:r>
            <a:r>
              <a:rPr lang="ru-RU" dirty="0"/>
              <a:t> </a:t>
            </a:r>
            <a:r>
              <a:rPr lang="ru-RU" dirty="0" err="1"/>
              <a:t>пірамідою</a:t>
            </a:r>
            <a:r>
              <a:rPr lang="ru-RU" dirty="0"/>
              <a:t>, і </a:t>
            </a:r>
            <a:r>
              <a:rPr lang="ru-RU" dirty="0" err="1"/>
              <a:t>встановив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довжина</a:t>
            </a:r>
            <a:r>
              <a:rPr lang="ru-RU" dirty="0"/>
              <a:t> </a:t>
            </a:r>
            <a:r>
              <a:rPr lang="ru-RU" dirty="0" err="1"/>
              <a:t>тіні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центра </a:t>
            </a:r>
            <a:r>
              <a:rPr lang="ru-RU" dirty="0" err="1"/>
              <a:t>основи</a:t>
            </a:r>
            <a:r>
              <a:rPr lang="ru-RU" dirty="0"/>
              <a:t> </a:t>
            </a:r>
            <a:r>
              <a:rPr lang="ru-RU" dirty="0" err="1"/>
              <a:t>піраміди</a:t>
            </a:r>
            <a:r>
              <a:rPr lang="ru-RU" dirty="0"/>
              <a:t> до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вершини</a:t>
            </a:r>
            <a:r>
              <a:rPr lang="ru-RU" dirty="0"/>
              <a:t> </a:t>
            </a:r>
            <a:r>
              <a:rPr lang="ru-RU" dirty="0" err="1"/>
              <a:t>дорівнювала</a:t>
            </a:r>
            <a:r>
              <a:rPr lang="ru-RU" dirty="0"/>
              <a:t> </a:t>
            </a:r>
            <a:r>
              <a:rPr lang="ru-RU" dirty="0" err="1"/>
              <a:t>висоті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піраміди</a:t>
            </a:r>
            <a:r>
              <a:rPr lang="ru-RU" dirty="0"/>
              <a:t>. Фараон і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наближені</a:t>
            </a:r>
            <a:r>
              <a:rPr lang="ru-RU" dirty="0"/>
              <a:t> </a:t>
            </a:r>
            <a:r>
              <a:rPr lang="ru-RU" dirty="0" err="1"/>
              <a:t>здивувалися</a:t>
            </a:r>
            <a:r>
              <a:rPr lang="ru-RU" dirty="0"/>
              <a:t> такому </a:t>
            </a:r>
            <a:r>
              <a:rPr lang="ru-RU" dirty="0" err="1"/>
              <a:t>досить</a:t>
            </a:r>
            <a:r>
              <a:rPr lang="ru-RU" dirty="0"/>
              <a:t> простому </a:t>
            </a:r>
            <a:r>
              <a:rPr lang="ru-RU" dirty="0" err="1"/>
              <a:t>рішенню</a:t>
            </a:r>
            <a:r>
              <a:rPr lang="ru-RU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23928" y="548681"/>
            <a:ext cx="2232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Стародавня</a:t>
            </a:r>
            <a:r>
              <a:rPr lang="ru-RU" dirty="0" smtClean="0"/>
              <a:t> </a:t>
            </a:r>
            <a:r>
              <a:rPr lang="ru-RU" dirty="0" err="1" smtClean="0"/>
              <a:t>Греція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5693722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7\Рабочий стол\Фон Для ППП\nastol.com.ua-202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32040" y="1154638"/>
            <a:ext cx="30963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Однією</a:t>
            </a:r>
            <a:r>
              <a:rPr lang="ru-RU" dirty="0"/>
              <a:t> з </a:t>
            </a:r>
            <a:r>
              <a:rPr lang="ru-RU" dirty="0" err="1"/>
              <a:t>найвідоміших</a:t>
            </a:r>
            <a:r>
              <a:rPr lang="ru-RU" dirty="0"/>
              <a:t> </a:t>
            </a:r>
            <a:r>
              <a:rPr lang="ru-RU" dirty="0" err="1"/>
              <a:t>шкіл</a:t>
            </a:r>
            <a:r>
              <a:rPr lang="ru-RU" dirty="0"/>
              <a:t> того часу (4-5 </a:t>
            </a:r>
            <a:r>
              <a:rPr lang="ru-RU" dirty="0" err="1"/>
              <a:t>ст.до</a:t>
            </a:r>
            <a:r>
              <a:rPr lang="ru-RU" dirty="0"/>
              <a:t> </a:t>
            </a:r>
            <a:r>
              <a:rPr lang="ru-RU" dirty="0" err="1"/>
              <a:t>н.е</a:t>
            </a:r>
            <a:r>
              <a:rPr lang="ru-RU" dirty="0"/>
              <a:t>.)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піфогорская</a:t>
            </a:r>
            <a:r>
              <a:rPr lang="ru-RU" dirty="0"/>
              <a:t>, названа так на честь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засновника-Піфогора</a:t>
            </a:r>
            <a:r>
              <a:rPr lang="ru-RU" dirty="0"/>
              <a:t>.</a:t>
            </a:r>
          </a:p>
          <a:p>
            <a:r>
              <a:rPr lang="ru-RU" dirty="0" err="1"/>
              <a:t>Пояснюючи</a:t>
            </a:r>
            <a:r>
              <a:rPr lang="ru-RU" dirty="0"/>
              <a:t> устрою </a:t>
            </a:r>
            <a:r>
              <a:rPr lang="ru-RU" dirty="0" err="1"/>
              <a:t>світу</a:t>
            </a:r>
            <a:r>
              <a:rPr lang="ru-RU" dirty="0"/>
              <a:t>, </a:t>
            </a:r>
            <a:r>
              <a:rPr lang="ru-RU" dirty="0" err="1"/>
              <a:t>піфагорійці</a:t>
            </a:r>
            <a:r>
              <a:rPr lang="ru-RU" dirty="0"/>
              <a:t> </a:t>
            </a:r>
            <a:r>
              <a:rPr lang="ru-RU" dirty="0" err="1"/>
              <a:t>опіралтсь</a:t>
            </a:r>
            <a:r>
              <a:rPr lang="ru-RU" dirty="0"/>
              <a:t> на математику. Так, </a:t>
            </a:r>
            <a:r>
              <a:rPr lang="ru-RU" dirty="0" err="1"/>
              <a:t>виділяючи</a:t>
            </a:r>
            <a:r>
              <a:rPr lang="ru-RU" dirty="0"/>
              <a:t> </a:t>
            </a:r>
            <a:r>
              <a:rPr lang="ru-RU" dirty="0" err="1"/>
              <a:t>першооснови</a:t>
            </a:r>
            <a:r>
              <a:rPr lang="ru-RU" dirty="0"/>
              <a:t> </a:t>
            </a:r>
            <a:r>
              <a:rPr lang="ru-RU" dirty="0" err="1"/>
              <a:t>буття</a:t>
            </a:r>
            <a:r>
              <a:rPr lang="ru-RU" dirty="0"/>
              <a:t>, вони </a:t>
            </a:r>
            <a:r>
              <a:rPr lang="ru-RU" dirty="0" err="1"/>
              <a:t>приписували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атомам форму </a:t>
            </a:r>
            <a:r>
              <a:rPr lang="ru-RU" dirty="0" err="1"/>
              <a:t>правельно</a:t>
            </a:r>
            <a:r>
              <a:rPr lang="ru-RU" dirty="0"/>
              <a:t> </a:t>
            </a:r>
            <a:r>
              <a:rPr lang="ru-RU" dirty="0" err="1"/>
              <a:t>багатогранників</a:t>
            </a:r>
            <a:r>
              <a:rPr lang="ru-RU" dirty="0"/>
              <a:t>: атомам </a:t>
            </a:r>
            <a:r>
              <a:rPr lang="ru-RU" dirty="0" err="1"/>
              <a:t>вогню</a:t>
            </a:r>
            <a:r>
              <a:rPr lang="ru-RU" dirty="0"/>
              <a:t>-форму </a:t>
            </a:r>
            <a:r>
              <a:rPr lang="ru-RU" dirty="0" err="1"/>
              <a:t>тетраеда</a:t>
            </a:r>
            <a:r>
              <a:rPr lang="ru-RU" dirty="0"/>
              <a:t>, </a:t>
            </a:r>
            <a:r>
              <a:rPr lang="ru-RU" dirty="0" err="1"/>
              <a:t>землі</a:t>
            </a:r>
            <a:r>
              <a:rPr lang="ru-RU" dirty="0"/>
              <a:t> - </a:t>
            </a:r>
            <a:r>
              <a:rPr lang="ru-RU" dirty="0" err="1"/>
              <a:t>гекаедра</a:t>
            </a:r>
            <a:r>
              <a:rPr lang="ru-RU" dirty="0"/>
              <a:t> (куба). </a:t>
            </a:r>
            <a:r>
              <a:rPr lang="ru-RU" dirty="0" err="1"/>
              <a:t>повітря</a:t>
            </a:r>
            <a:r>
              <a:rPr lang="ru-RU" dirty="0"/>
              <a:t> - </a:t>
            </a:r>
            <a:r>
              <a:rPr lang="ru-RU" dirty="0" err="1"/>
              <a:t>октаедра</a:t>
            </a:r>
            <a:r>
              <a:rPr lang="ru-RU" dirty="0"/>
              <a:t>, води </a:t>
            </a:r>
            <a:r>
              <a:rPr lang="ru-RU" dirty="0" err="1"/>
              <a:t>ікосаедра</a:t>
            </a:r>
            <a:r>
              <a:rPr lang="ru-RU" dirty="0"/>
              <a:t>. </a:t>
            </a:r>
            <a:r>
              <a:rPr lang="ru-RU" dirty="0" err="1"/>
              <a:t>Всього</a:t>
            </a:r>
            <a:r>
              <a:rPr lang="ru-RU" dirty="0"/>
              <a:t> </a:t>
            </a:r>
            <a:r>
              <a:rPr lang="ru-RU" dirty="0" err="1"/>
              <a:t>Всесвіту</a:t>
            </a:r>
            <a:r>
              <a:rPr lang="ru-RU" dirty="0"/>
              <a:t> </a:t>
            </a:r>
            <a:r>
              <a:rPr lang="ru-RU" dirty="0" err="1"/>
              <a:t>приписувалася</a:t>
            </a:r>
            <a:r>
              <a:rPr lang="ru-RU" dirty="0"/>
              <a:t> форма </a:t>
            </a:r>
            <a:r>
              <a:rPr lang="ru-RU" dirty="0" err="1"/>
              <a:t>додекаедра</a:t>
            </a:r>
            <a:r>
              <a:rPr lang="ru-RU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83768" y="548680"/>
            <a:ext cx="1224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Піфогор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146810"/>
            <a:ext cx="34563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Як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сказано, </a:t>
            </a:r>
            <a:r>
              <a:rPr lang="ru-RU" dirty="0" err="1"/>
              <a:t>накопичені</a:t>
            </a:r>
            <a:r>
              <a:rPr lang="ru-RU" dirty="0"/>
              <a:t> </a:t>
            </a:r>
            <a:r>
              <a:rPr lang="ru-RU" dirty="0" err="1"/>
              <a:t>знання</a:t>
            </a:r>
            <a:r>
              <a:rPr lang="ru-RU" dirty="0"/>
              <a:t> </a:t>
            </a:r>
            <a:r>
              <a:rPr lang="ru-RU" dirty="0" err="1"/>
              <a:t>піфагорійці</a:t>
            </a:r>
            <a:r>
              <a:rPr lang="ru-RU" dirty="0"/>
              <a:t> </a:t>
            </a:r>
            <a:r>
              <a:rPr lang="ru-RU" dirty="0" err="1"/>
              <a:t>ретельно</a:t>
            </a:r>
            <a:r>
              <a:rPr lang="ru-RU" dirty="0"/>
              <a:t> </a:t>
            </a:r>
            <a:r>
              <a:rPr lang="ru-RU" dirty="0" err="1"/>
              <a:t>приховували</a:t>
            </a:r>
            <a:r>
              <a:rPr lang="ru-RU" dirty="0"/>
              <a:t>. І,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знає</a:t>
            </a:r>
            <a:r>
              <a:rPr lang="ru-RU" dirty="0"/>
              <a:t>, </a:t>
            </a:r>
            <a:r>
              <a:rPr lang="ru-RU" dirty="0" err="1"/>
              <a:t>може</a:t>
            </a:r>
            <a:r>
              <a:rPr lang="ru-RU" dirty="0"/>
              <a:t> бути, </a:t>
            </a:r>
            <a:r>
              <a:rPr lang="ru-RU" dirty="0" err="1"/>
              <a:t>геометрія</a:t>
            </a:r>
            <a:r>
              <a:rPr lang="ru-RU" dirty="0"/>
              <a:t> </a:t>
            </a:r>
            <a:r>
              <a:rPr lang="ru-RU" dirty="0" err="1"/>
              <a:t>залишилася</a:t>
            </a:r>
            <a:r>
              <a:rPr lang="ru-RU" dirty="0"/>
              <a:t> б </a:t>
            </a:r>
            <a:r>
              <a:rPr lang="ru-RU" dirty="0" err="1"/>
              <a:t>невідомою</a:t>
            </a:r>
            <a:r>
              <a:rPr lang="ru-RU" dirty="0"/>
              <a:t> </a:t>
            </a:r>
            <a:r>
              <a:rPr lang="ru-RU" dirty="0" err="1"/>
              <a:t>всьому</a:t>
            </a:r>
            <a:r>
              <a:rPr lang="ru-RU" dirty="0"/>
              <a:t> </a:t>
            </a:r>
            <a:r>
              <a:rPr lang="ru-RU" dirty="0" err="1"/>
              <a:t>людству</a:t>
            </a:r>
            <a:r>
              <a:rPr lang="ru-RU" dirty="0"/>
              <a:t> до самих наших </a:t>
            </a:r>
            <a:r>
              <a:rPr lang="ru-RU" dirty="0" err="1"/>
              <a:t>днів</a:t>
            </a:r>
            <a:r>
              <a:rPr lang="ru-RU" dirty="0"/>
              <a:t>, </a:t>
            </a:r>
            <a:r>
              <a:rPr lang="ru-RU" dirty="0" err="1"/>
              <a:t>якби</a:t>
            </a:r>
            <a:r>
              <a:rPr lang="ru-RU" dirty="0"/>
              <a:t> не </a:t>
            </a:r>
            <a:r>
              <a:rPr lang="ru-RU" dirty="0" err="1"/>
              <a:t>помилка</a:t>
            </a:r>
            <a:r>
              <a:rPr lang="ru-RU" dirty="0"/>
              <a:t> одного з </a:t>
            </a:r>
            <a:r>
              <a:rPr lang="ru-RU" dirty="0" err="1"/>
              <a:t>рядових</a:t>
            </a:r>
            <a:r>
              <a:rPr lang="ru-RU" dirty="0"/>
              <a:t> </a:t>
            </a:r>
            <a:r>
              <a:rPr lang="ru-RU" dirty="0" err="1"/>
              <a:t>членів</a:t>
            </a:r>
            <a:r>
              <a:rPr lang="ru-RU" dirty="0"/>
              <a:t> Пифагорейской </a:t>
            </a:r>
            <a:r>
              <a:rPr lang="ru-RU" dirty="0" err="1"/>
              <a:t>школи</a:t>
            </a:r>
            <a:r>
              <a:rPr lang="ru-RU" dirty="0"/>
              <a:t>. Ось як </a:t>
            </a:r>
            <a:r>
              <a:rPr lang="ru-RU" dirty="0" err="1"/>
              <a:t>піфагорійці</a:t>
            </a:r>
            <a:r>
              <a:rPr lang="ru-RU" dirty="0"/>
              <a:t> </a:t>
            </a:r>
            <a:r>
              <a:rPr lang="ru-RU" dirty="0" err="1"/>
              <a:t>пояснювали</a:t>
            </a:r>
            <a:r>
              <a:rPr lang="ru-RU" dirty="0"/>
              <a:t>, </a:t>
            </a:r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dirty="0" err="1"/>
              <a:t>геометрія</a:t>
            </a:r>
            <a:r>
              <a:rPr lang="ru-RU" dirty="0"/>
              <a:t> стала </a:t>
            </a:r>
            <a:r>
              <a:rPr lang="ru-RU" dirty="0" err="1"/>
              <a:t>відкрито</a:t>
            </a:r>
            <a:r>
              <a:rPr lang="ru-RU" dirty="0"/>
              <a:t> </a:t>
            </a:r>
            <a:r>
              <a:rPr lang="ru-RU" dirty="0" err="1"/>
              <a:t>поширюватися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сталося</a:t>
            </a:r>
            <a:r>
              <a:rPr lang="ru-RU" dirty="0"/>
              <a:t> з вини одного з них,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втратив</a:t>
            </a:r>
            <a:r>
              <a:rPr lang="ru-RU" dirty="0"/>
              <a:t> </a:t>
            </a:r>
            <a:r>
              <a:rPr lang="ru-RU" dirty="0" err="1"/>
              <a:t>гроші</a:t>
            </a:r>
            <a:r>
              <a:rPr lang="ru-RU" dirty="0"/>
              <a:t> </a:t>
            </a:r>
            <a:r>
              <a:rPr lang="ru-RU" dirty="0" err="1"/>
              <a:t>громади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нещастя</a:t>
            </a:r>
            <a:r>
              <a:rPr lang="ru-RU" dirty="0"/>
              <a:t> громада дозволила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заробляти</a:t>
            </a:r>
            <a:r>
              <a:rPr lang="ru-RU" dirty="0"/>
              <a:t> </a:t>
            </a:r>
            <a:r>
              <a:rPr lang="ru-RU" dirty="0" err="1"/>
              <a:t>гроші</a:t>
            </a:r>
            <a:r>
              <a:rPr lang="ru-RU" dirty="0"/>
              <a:t>, </a:t>
            </a:r>
            <a:r>
              <a:rPr lang="ru-RU" dirty="0" err="1"/>
              <a:t>викладаючи</a:t>
            </a:r>
            <a:r>
              <a:rPr lang="ru-RU" dirty="0"/>
              <a:t> геометрію, - і </a:t>
            </a:r>
            <a:r>
              <a:rPr lang="ru-RU" dirty="0" err="1"/>
              <a:t>геометрія</a:t>
            </a:r>
            <a:r>
              <a:rPr lang="ru-RU" dirty="0"/>
              <a:t> </a:t>
            </a:r>
            <a:r>
              <a:rPr lang="ru-RU" dirty="0" err="1"/>
              <a:t>отримала</a:t>
            </a:r>
            <a:r>
              <a:rPr lang="ru-RU" dirty="0"/>
              <a:t> </a:t>
            </a:r>
            <a:r>
              <a:rPr lang="ru-RU" dirty="0" err="1"/>
              <a:t>назву</a:t>
            </a:r>
            <a:r>
              <a:rPr lang="ru-RU" dirty="0"/>
              <a:t> «</a:t>
            </a:r>
            <a:r>
              <a:rPr lang="ru-RU" dirty="0" err="1"/>
              <a:t>Переказ</a:t>
            </a:r>
            <a:r>
              <a:rPr lang="ru-RU" dirty="0"/>
              <a:t> </a:t>
            </a:r>
            <a:r>
              <a:rPr lang="ru-RU" dirty="0" err="1"/>
              <a:t>Піфагора</a:t>
            </a:r>
            <a:r>
              <a:rPr lang="ru-RU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2981707094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7\Рабочий стол\Фон Для ППП\nastol.com.ua-202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11760" y="764704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Евклід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75655" y="3573016"/>
            <a:ext cx="32403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err="1"/>
              <a:t>Твір</a:t>
            </a:r>
            <a:r>
              <a:rPr lang="ru-RU" dirty="0"/>
              <a:t> </a:t>
            </a:r>
            <a:r>
              <a:rPr lang="ru-RU" dirty="0" err="1"/>
              <a:t>Евкліда</a:t>
            </a:r>
            <a:r>
              <a:rPr lang="ru-RU" dirty="0"/>
              <a:t> «Начала» </a:t>
            </a:r>
            <a:r>
              <a:rPr lang="ru-RU" dirty="0" err="1"/>
              <a:t>майже</a:t>
            </a:r>
            <a:r>
              <a:rPr lang="ru-RU" dirty="0"/>
              <a:t> 2000 </a:t>
            </a:r>
            <a:r>
              <a:rPr lang="ru-RU" dirty="0" err="1"/>
              <a:t>років</a:t>
            </a:r>
            <a:r>
              <a:rPr lang="ru-RU" dirty="0"/>
              <a:t> служило основною книгою, за </a:t>
            </a:r>
            <a:r>
              <a:rPr lang="ru-RU" dirty="0" err="1"/>
              <a:t>якою</a:t>
            </a:r>
            <a:r>
              <a:rPr lang="ru-RU" dirty="0"/>
              <a:t> </a:t>
            </a:r>
            <a:r>
              <a:rPr lang="ru-RU" dirty="0" err="1"/>
              <a:t>вивчали</a:t>
            </a:r>
            <a:r>
              <a:rPr lang="ru-RU" dirty="0"/>
              <a:t> геометрію. У "Засадах"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систематизовані</a:t>
            </a:r>
            <a:r>
              <a:rPr lang="ru-RU" dirty="0"/>
              <a:t> </a:t>
            </a:r>
            <a:r>
              <a:rPr lang="ru-RU" dirty="0" err="1"/>
              <a:t>відомі</a:t>
            </a:r>
            <a:r>
              <a:rPr lang="ru-RU" dirty="0"/>
              <a:t> до того часу </a:t>
            </a:r>
            <a:r>
              <a:rPr lang="ru-RU" dirty="0" err="1"/>
              <a:t>геометричні</a:t>
            </a:r>
            <a:r>
              <a:rPr lang="ru-RU" dirty="0"/>
              <a:t> </a:t>
            </a:r>
            <a:r>
              <a:rPr lang="ru-RU" dirty="0" err="1"/>
              <a:t>відомості</a:t>
            </a:r>
            <a:r>
              <a:rPr lang="ru-RU" dirty="0"/>
              <a:t>, і </a:t>
            </a:r>
            <a:r>
              <a:rPr lang="ru-RU" dirty="0" err="1"/>
              <a:t>геометрія</a:t>
            </a:r>
            <a:r>
              <a:rPr lang="ru-RU" dirty="0"/>
              <a:t>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постала</a:t>
            </a:r>
            <a:r>
              <a:rPr lang="ru-RU" dirty="0"/>
              <a:t> як </a:t>
            </a:r>
            <a:r>
              <a:rPr lang="ru-RU" dirty="0" err="1"/>
              <a:t>математична</a:t>
            </a:r>
            <a:r>
              <a:rPr lang="ru-RU" dirty="0"/>
              <a:t> наука.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3763616"/>
            <a:ext cx="31528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До </a:t>
            </a:r>
            <a:r>
              <a:rPr lang="fr-FR" dirty="0"/>
              <a:t>IV-III </a:t>
            </a:r>
            <a:r>
              <a:rPr lang="ru-RU" dirty="0" err="1"/>
              <a:t>століть</a:t>
            </a:r>
            <a:r>
              <a:rPr lang="ru-RU" dirty="0"/>
              <a:t> до </a:t>
            </a:r>
            <a:r>
              <a:rPr lang="ru-RU" dirty="0" err="1"/>
              <a:t>нашої</a:t>
            </a:r>
            <a:r>
              <a:rPr lang="ru-RU" dirty="0"/>
              <a:t> </a:t>
            </a:r>
            <a:r>
              <a:rPr lang="ru-RU" dirty="0" err="1"/>
              <a:t>ери</a:t>
            </a:r>
            <a:r>
              <a:rPr lang="ru-RU" dirty="0"/>
              <a:t> </a:t>
            </a:r>
            <a:r>
              <a:rPr lang="ru-RU" dirty="0" err="1"/>
              <a:t>геометрія</a:t>
            </a:r>
            <a:r>
              <a:rPr lang="ru-RU" dirty="0"/>
              <a:t> </a:t>
            </a:r>
            <a:r>
              <a:rPr lang="ru-RU" dirty="0" err="1"/>
              <a:t>цілком</a:t>
            </a:r>
            <a:r>
              <a:rPr lang="ru-RU" dirty="0"/>
              <a:t> </a:t>
            </a:r>
            <a:r>
              <a:rPr lang="ru-RU" dirty="0" err="1"/>
              <a:t>оформилася</a:t>
            </a:r>
            <a:r>
              <a:rPr lang="ru-RU" dirty="0"/>
              <a:t> як наука. Були </a:t>
            </a:r>
            <a:r>
              <a:rPr lang="ru-RU" dirty="0" err="1"/>
              <a:t>усталені</a:t>
            </a:r>
            <a:r>
              <a:rPr lang="ru-RU" dirty="0"/>
              <a:t> </a:t>
            </a:r>
            <a:r>
              <a:rPr lang="ru-RU" dirty="0" err="1"/>
              <a:t>традиції</a:t>
            </a:r>
            <a:r>
              <a:rPr lang="ru-RU" dirty="0"/>
              <a:t>, детально </a:t>
            </a:r>
            <a:r>
              <a:rPr lang="ru-RU" dirty="0" err="1"/>
              <a:t>розроблені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вирішення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, </a:t>
            </a:r>
            <a:r>
              <a:rPr lang="ru-RU" dirty="0" err="1"/>
              <a:t>великі</a:t>
            </a:r>
            <a:r>
              <a:rPr lang="ru-RU" dirty="0"/>
              <a:t> </a:t>
            </a:r>
            <a:r>
              <a:rPr lang="ru-RU" dirty="0" err="1"/>
              <a:t>досягнення</a:t>
            </a:r>
            <a:r>
              <a:rPr lang="ru-RU" dirty="0"/>
              <a:t>,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підручників</a:t>
            </a:r>
            <a:r>
              <a:rPr lang="ru-RU" dirty="0"/>
              <a:t> і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наукові</a:t>
            </a:r>
            <a:r>
              <a:rPr lang="ru-RU" dirty="0"/>
              <a:t> </a:t>
            </a:r>
            <a:r>
              <a:rPr lang="ru-RU" dirty="0" err="1"/>
              <a:t>школи</a:t>
            </a:r>
            <a:r>
              <a:rPr lang="ru-RU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1316290"/>
            <a:ext cx="29523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 </a:t>
            </a:r>
            <a:r>
              <a:rPr lang="ru-RU" dirty="0" err="1"/>
              <a:t>фундаменті</a:t>
            </a:r>
            <a:r>
              <a:rPr lang="ru-RU" dirty="0"/>
              <a:t> - </a:t>
            </a:r>
            <a:r>
              <a:rPr lang="ru-RU" dirty="0" err="1"/>
              <a:t>аксіоми</a:t>
            </a:r>
            <a:r>
              <a:rPr lang="ru-RU" dirty="0"/>
              <a:t>,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приймаються</a:t>
            </a:r>
            <a:r>
              <a:rPr lang="ru-RU" dirty="0"/>
              <a:t> без </a:t>
            </a:r>
            <a:r>
              <a:rPr lang="ru-RU" dirty="0" err="1"/>
              <a:t>доведення</a:t>
            </a:r>
            <a:r>
              <a:rPr lang="ru-RU" dirty="0"/>
              <a:t>, а </a:t>
            </a:r>
            <a:r>
              <a:rPr lang="ru-RU" dirty="0" err="1"/>
              <a:t>далі</a:t>
            </a:r>
            <a:r>
              <a:rPr lang="ru-RU" dirty="0"/>
              <a:t> все </a:t>
            </a:r>
            <a:r>
              <a:rPr lang="ru-RU" dirty="0" err="1"/>
              <a:t>має</a:t>
            </a:r>
            <a:r>
              <a:rPr lang="ru-RU" dirty="0"/>
              <a:t> бути </a:t>
            </a:r>
            <a:r>
              <a:rPr lang="ru-RU" dirty="0" err="1"/>
              <a:t>суворо</a:t>
            </a:r>
            <a:r>
              <a:rPr lang="ru-RU" dirty="0"/>
              <a:t> </a:t>
            </a:r>
            <a:r>
              <a:rPr lang="ru-RU" dirty="0" err="1"/>
              <a:t>логічно</a:t>
            </a:r>
            <a:r>
              <a:rPr lang="ru-RU" dirty="0"/>
              <a:t> </a:t>
            </a:r>
            <a:r>
              <a:rPr lang="ru-RU" dirty="0" err="1"/>
              <a:t>виведено</a:t>
            </a:r>
            <a:r>
              <a:rPr lang="ru-RU" dirty="0"/>
              <a:t> з </a:t>
            </a:r>
            <a:r>
              <a:rPr lang="ru-RU" dirty="0" err="1"/>
              <a:t>аксіом</a:t>
            </a:r>
            <a:r>
              <a:rPr lang="ru-RU" dirty="0"/>
              <a:t>.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ідеал</a:t>
            </a:r>
            <a:r>
              <a:rPr lang="ru-RU" dirty="0"/>
              <a:t> і </a:t>
            </a:r>
            <a:r>
              <a:rPr lang="ru-RU" dirty="0" err="1"/>
              <a:t>намагається</a:t>
            </a:r>
            <a:r>
              <a:rPr lang="ru-RU" dirty="0"/>
              <a:t> </a:t>
            </a:r>
            <a:r>
              <a:rPr lang="ru-RU" dirty="0" err="1"/>
              <a:t>здійснити</a:t>
            </a:r>
            <a:r>
              <a:rPr lang="ru-RU" dirty="0"/>
              <a:t> </a:t>
            </a:r>
            <a:r>
              <a:rPr lang="ru-RU" dirty="0" err="1"/>
              <a:t>Евклід</a:t>
            </a:r>
            <a:r>
              <a:rPr lang="ru-RU" dirty="0"/>
              <a:t>.</a:t>
            </a:r>
          </a:p>
        </p:txBody>
      </p:sp>
      <p:pic>
        <p:nvPicPr>
          <p:cNvPr id="7172" name="Picture 4" descr="http://prosvetise.com/wp-content/uploads/2012/06/%D0%B5%D0%B2%D0%BA%D0%BB%D0%B8%D0%B4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378" y="764704"/>
            <a:ext cx="2501934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252452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7\Рабочий стол\Фон Для ППП\nastol.com.ua-202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405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1443840"/>
            <a:ext cx="38164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 1826 </a:t>
            </a:r>
            <a:r>
              <a:rPr lang="ru-RU" dirty="0" err="1"/>
              <a:t>році</a:t>
            </a:r>
            <a:r>
              <a:rPr lang="ru-RU" dirty="0"/>
              <a:t> великий </a:t>
            </a:r>
            <a:r>
              <a:rPr lang="ru-RU" dirty="0" err="1"/>
              <a:t>російський</a:t>
            </a:r>
            <a:r>
              <a:rPr lang="ru-RU" dirty="0"/>
              <a:t> математик </a:t>
            </a:r>
            <a:r>
              <a:rPr lang="ru-RU" dirty="0" err="1"/>
              <a:t>Микола</a:t>
            </a:r>
            <a:r>
              <a:rPr lang="ru-RU" dirty="0"/>
              <a:t> </a:t>
            </a:r>
            <a:r>
              <a:rPr lang="ru-RU" dirty="0" err="1"/>
              <a:t>Іванович</a:t>
            </a:r>
            <a:r>
              <a:rPr lang="ru-RU" dirty="0"/>
              <a:t> </a:t>
            </a:r>
            <a:r>
              <a:rPr lang="ru-RU" dirty="0" err="1"/>
              <a:t>Лобачевський</a:t>
            </a:r>
            <a:r>
              <a:rPr lang="ru-RU" dirty="0"/>
              <a:t> поставив </a:t>
            </a:r>
            <a:r>
              <a:rPr lang="ru-RU" dirty="0" err="1"/>
              <a:t>крапку</a:t>
            </a:r>
            <a:r>
              <a:rPr lang="ru-RU" dirty="0"/>
              <a:t> в </a:t>
            </a:r>
            <a:r>
              <a:rPr lang="ru-RU" dirty="0" err="1"/>
              <a:t>проблемі</a:t>
            </a:r>
            <a:r>
              <a:rPr lang="ru-RU" dirty="0"/>
              <a:t> </a:t>
            </a:r>
            <a:r>
              <a:rPr lang="ru-RU" dirty="0" err="1"/>
              <a:t>п'ятого</a:t>
            </a:r>
            <a:r>
              <a:rPr lang="ru-RU" dirty="0"/>
              <a:t> постулату. </a:t>
            </a:r>
            <a:r>
              <a:rPr lang="ru-RU" dirty="0" err="1"/>
              <a:t>Замість</a:t>
            </a:r>
            <a:r>
              <a:rPr lang="ru-RU" dirty="0"/>
              <a:t>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прийняв</a:t>
            </a:r>
            <a:r>
              <a:rPr lang="ru-RU" dirty="0"/>
              <a:t> </a:t>
            </a:r>
            <a:r>
              <a:rPr lang="ru-RU" dirty="0" err="1"/>
              <a:t>допущення</a:t>
            </a:r>
            <a:r>
              <a:rPr lang="ru-RU" dirty="0"/>
              <a:t>, </a:t>
            </a:r>
            <a:r>
              <a:rPr lang="ru-RU" dirty="0" err="1"/>
              <a:t>згідно</a:t>
            </a:r>
            <a:r>
              <a:rPr lang="ru-RU" dirty="0"/>
              <a:t> з </a:t>
            </a:r>
            <a:r>
              <a:rPr lang="ru-RU" dirty="0" err="1"/>
              <a:t>яким</a:t>
            </a:r>
            <a:r>
              <a:rPr lang="ru-RU" dirty="0"/>
              <a:t> у </a:t>
            </a:r>
            <a:r>
              <a:rPr lang="ru-RU" dirty="0" err="1"/>
              <a:t>площині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побудувати</a:t>
            </a:r>
            <a:r>
              <a:rPr lang="ru-RU" dirty="0"/>
              <a:t>, </a:t>
            </a:r>
            <a:r>
              <a:rPr lang="ru-RU" dirty="0" err="1"/>
              <a:t>принаймні</a:t>
            </a:r>
            <a:r>
              <a:rPr lang="ru-RU" dirty="0"/>
              <a:t>,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прямі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перетинаються</a:t>
            </a:r>
            <a:r>
              <a:rPr lang="ru-RU" dirty="0"/>
              <a:t>. </a:t>
            </a:r>
            <a:r>
              <a:rPr lang="ru-RU" dirty="0" err="1"/>
              <a:t>Подальші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міркування</a:t>
            </a:r>
            <a:r>
              <a:rPr lang="ru-RU" dirty="0"/>
              <a:t> привели </a:t>
            </a:r>
            <a:r>
              <a:rPr lang="ru-RU" dirty="0" err="1"/>
              <a:t>його</a:t>
            </a:r>
            <a:r>
              <a:rPr lang="ru-RU" dirty="0"/>
              <a:t> до </a:t>
            </a:r>
            <a:r>
              <a:rPr lang="ru-RU" dirty="0" err="1"/>
              <a:t>нової</a:t>
            </a:r>
            <a:r>
              <a:rPr lang="ru-RU" dirty="0"/>
              <a:t> </a:t>
            </a:r>
            <a:r>
              <a:rPr lang="ru-RU" dirty="0" err="1"/>
              <a:t>бездоганною</a:t>
            </a:r>
            <a:r>
              <a:rPr lang="ru-RU" dirty="0"/>
              <a:t> </a:t>
            </a:r>
            <a:r>
              <a:rPr lang="ru-RU" dirty="0" err="1"/>
              <a:t>геометричною</a:t>
            </a:r>
            <a:r>
              <a:rPr lang="ru-RU" dirty="0"/>
              <a:t> </a:t>
            </a:r>
            <a:r>
              <a:rPr lang="ru-RU" dirty="0" err="1"/>
              <a:t>системі</a:t>
            </a:r>
            <a:r>
              <a:rPr lang="ru-RU" dirty="0"/>
              <a:t>, </a:t>
            </a:r>
            <a:r>
              <a:rPr lang="ru-RU" dirty="0" err="1"/>
              <a:t>званої</a:t>
            </a:r>
            <a:r>
              <a:rPr lang="ru-RU" dirty="0"/>
              <a:t> зараз </a:t>
            </a:r>
            <a:r>
              <a:rPr lang="ru-RU" dirty="0" err="1"/>
              <a:t>геометрією</a:t>
            </a:r>
            <a:r>
              <a:rPr lang="ru-RU" dirty="0"/>
              <a:t> </a:t>
            </a:r>
            <a:r>
              <a:rPr lang="ru-RU" dirty="0" err="1"/>
              <a:t>Лобачевського</a:t>
            </a:r>
            <a:r>
              <a:rPr lang="ru-RU" dirty="0"/>
              <a:t>. У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геометрії</a:t>
            </a:r>
            <a:r>
              <a:rPr lang="ru-RU" dirty="0"/>
              <a:t> сума </a:t>
            </a:r>
            <a:r>
              <a:rPr lang="ru-RU" dirty="0" err="1"/>
              <a:t>кутів</a:t>
            </a:r>
            <a:r>
              <a:rPr lang="ru-RU" dirty="0"/>
              <a:t> </a:t>
            </a:r>
            <a:r>
              <a:rPr lang="ru-RU" dirty="0" err="1"/>
              <a:t>трикутника</a:t>
            </a:r>
            <a:r>
              <a:rPr lang="ru-RU" dirty="0"/>
              <a:t> </a:t>
            </a:r>
            <a:r>
              <a:rPr lang="ru-RU" dirty="0" err="1"/>
              <a:t>менше</a:t>
            </a:r>
            <a:r>
              <a:rPr lang="ru-RU" dirty="0"/>
              <a:t> 180 </a:t>
            </a:r>
            <a:r>
              <a:rPr lang="ru-RU" dirty="0" smtClean="0"/>
              <a:t>°, </a:t>
            </a:r>
          </a:p>
          <a:p>
            <a:r>
              <a:rPr lang="ru-RU" dirty="0" smtClean="0"/>
              <a:t>в </a:t>
            </a:r>
            <a:r>
              <a:rPr lang="ru-RU" dirty="0" err="1"/>
              <a:t>ній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подібних</a:t>
            </a:r>
            <a:r>
              <a:rPr lang="ru-RU" dirty="0"/>
              <a:t> </a:t>
            </a:r>
            <a:r>
              <a:rPr lang="ru-RU" dirty="0" err="1"/>
              <a:t>фігур</a:t>
            </a:r>
            <a:r>
              <a:rPr lang="ru-RU" dirty="0"/>
              <a:t>. У </a:t>
            </a:r>
            <a:r>
              <a:rPr lang="ru-RU" dirty="0" err="1"/>
              <a:t>ній</a:t>
            </a:r>
            <a:r>
              <a:rPr lang="ru-RU" dirty="0"/>
              <a:t> </a:t>
            </a:r>
            <a:r>
              <a:rPr lang="ru-RU" dirty="0" err="1"/>
              <a:t>існують</a:t>
            </a:r>
            <a:r>
              <a:rPr lang="ru-RU" dirty="0"/>
              <a:t> </a:t>
            </a:r>
            <a:r>
              <a:rPr lang="ru-RU" dirty="0" err="1"/>
              <a:t>трикутники</a:t>
            </a:r>
            <a:r>
              <a:rPr lang="ru-RU" dirty="0"/>
              <a:t> з попарно </a:t>
            </a:r>
            <a:r>
              <a:rPr lang="ru-RU" dirty="0" err="1"/>
              <a:t>паралельними</a:t>
            </a:r>
            <a:r>
              <a:rPr lang="ru-RU" dirty="0"/>
              <a:t> сторонами.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43708" y="883764"/>
            <a:ext cx="2149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Іванович</a:t>
            </a:r>
            <a:r>
              <a:rPr lang="ru-RU" dirty="0"/>
              <a:t> </a:t>
            </a:r>
            <a:r>
              <a:rPr lang="ru-RU" dirty="0" err="1"/>
              <a:t>Лобачевський</a:t>
            </a:r>
            <a:r>
              <a:rPr lang="ru-RU" dirty="0"/>
              <a:t> </a:t>
            </a:r>
          </a:p>
        </p:txBody>
      </p:sp>
      <p:pic>
        <p:nvPicPr>
          <p:cNvPr id="8196" name="Picture 4" descr="http://www.runivers.ru/images/date/Lobachevskii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94789"/>
            <a:ext cx="3456384" cy="3800730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388376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7\Рабочий стол\Фон Для ППП\nastol.com.ua-202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405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1760" y="742036"/>
            <a:ext cx="1296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Алгебра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1556792"/>
            <a:ext cx="27363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Поняття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загальне</a:t>
            </a:r>
            <a:r>
              <a:rPr lang="ru-RU" dirty="0" smtClean="0"/>
              <a:t>, але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різноманітна</a:t>
            </a:r>
            <a:r>
              <a:rPr lang="ru-RU" dirty="0" smtClean="0"/>
              <a:t> </a:t>
            </a:r>
            <a:r>
              <a:rPr lang="ru-RU" dirty="0" err="1" smtClean="0"/>
              <a:t>інтерпритація,це</a:t>
            </a:r>
            <a:r>
              <a:rPr lang="ru-RU" dirty="0" smtClean="0"/>
              <a:t> </a:t>
            </a:r>
            <a:r>
              <a:rPr lang="ru-RU" dirty="0" err="1"/>
              <a:t>пояснюється</a:t>
            </a:r>
            <a:r>
              <a:rPr lang="ru-RU" dirty="0"/>
              <a:t> </a:t>
            </a:r>
            <a:r>
              <a:rPr lang="ru-RU" dirty="0" err="1"/>
              <a:t>дійшли</a:t>
            </a:r>
            <a:r>
              <a:rPr lang="ru-RU" dirty="0"/>
              <a:t> і до </a:t>
            </a:r>
            <a:r>
              <a:rPr lang="ru-RU" dirty="0" err="1"/>
              <a:t>Новітнього</a:t>
            </a:r>
            <a:r>
              <a:rPr lang="ru-RU" dirty="0"/>
              <a:t> часу </a:t>
            </a:r>
            <a:r>
              <a:rPr lang="ru-RU" dirty="0" err="1"/>
              <a:t>помилкою</a:t>
            </a:r>
            <a:r>
              <a:rPr lang="ru-RU" dirty="0"/>
              <a:t> про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остаточним</a:t>
            </a:r>
            <a:r>
              <a:rPr lang="ru-RU" dirty="0"/>
              <a:t> </a:t>
            </a:r>
            <a:r>
              <a:rPr lang="ru-RU" dirty="0" err="1"/>
              <a:t>рішенням</a:t>
            </a:r>
            <a:r>
              <a:rPr lang="ru-RU" dirty="0"/>
              <a:t> будь-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поставленої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бути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алгоритмічне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. Тому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зусилля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спрямовувати</a:t>
            </a:r>
            <a:r>
              <a:rPr lang="ru-RU" dirty="0"/>
              <a:t> на </a:t>
            </a:r>
            <a:r>
              <a:rPr lang="ru-RU" dirty="0" err="1"/>
              <a:t>пошук</a:t>
            </a:r>
            <a:r>
              <a:rPr lang="ru-RU" dirty="0"/>
              <a:t> </a:t>
            </a:r>
            <a:r>
              <a:rPr lang="ru-RU" dirty="0" err="1"/>
              <a:t>алгебаріческого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, а не на </a:t>
            </a:r>
            <a:r>
              <a:rPr lang="ru-RU" dirty="0" err="1"/>
              <a:t>доказ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відсутності</a:t>
            </a:r>
            <a:r>
              <a:rPr lang="ru-RU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13784" y="1028343"/>
            <a:ext cx="376267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До </a:t>
            </a:r>
            <a:r>
              <a:rPr lang="ru-RU" dirty="0" err="1"/>
              <a:t>представників</a:t>
            </a:r>
            <a:r>
              <a:rPr lang="ru-RU" dirty="0"/>
              <a:t> такого погляди </a:t>
            </a:r>
            <a:r>
              <a:rPr lang="ru-RU" dirty="0" err="1"/>
              <a:t>ставилися</a:t>
            </a:r>
            <a:r>
              <a:rPr lang="ru-RU" dirty="0"/>
              <a:t> Декарт, </a:t>
            </a:r>
            <a:r>
              <a:rPr lang="ru-RU" dirty="0" err="1"/>
              <a:t>Лейбніц</a:t>
            </a:r>
            <a:r>
              <a:rPr lang="ru-RU" dirty="0"/>
              <a:t> і </a:t>
            </a:r>
            <a:r>
              <a:rPr lang="ru-RU" dirty="0" err="1"/>
              <a:t>Гільберт</a:t>
            </a:r>
            <a:r>
              <a:rPr lang="ru-RU" dirty="0"/>
              <a:t>. Декарт, </a:t>
            </a:r>
            <a:r>
              <a:rPr lang="ru-RU" dirty="0" err="1"/>
              <a:t>застосовуючи</a:t>
            </a:r>
            <a:r>
              <a:rPr lang="ru-RU" dirty="0"/>
              <a:t> до </a:t>
            </a:r>
            <a:r>
              <a:rPr lang="ru-RU" dirty="0" err="1"/>
              <a:t>геометрії</a:t>
            </a:r>
            <a:r>
              <a:rPr lang="ru-RU" dirty="0"/>
              <a:t> </a:t>
            </a:r>
            <a:r>
              <a:rPr lang="ru-RU" dirty="0" err="1"/>
              <a:t>алгебраїчні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(</a:t>
            </a:r>
            <a:r>
              <a:rPr lang="ru-RU" dirty="0" err="1"/>
              <a:t>аналітична</a:t>
            </a:r>
            <a:r>
              <a:rPr lang="ru-RU" dirty="0"/>
              <a:t> </a:t>
            </a:r>
            <a:r>
              <a:rPr lang="ru-RU" dirty="0" err="1"/>
              <a:t>геометрія</a:t>
            </a:r>
            <a:r>
              <a:rPr lang="ru-RU" dirty="0"/>
              <a:t>), </a:t>
            </a:r>
            <a:r>
              <a:rPr lang="ru-RU" dirty="0" err="1"/>
              <a:t>істотно</a:t>
            </a:r>
            <a:r>
              <a:rPr lang="ru-RU" dirty="0"/>
              <a:t> </a:t>
            </a:r>
            <a:r>
              <a:rPr lang="ru-RU" dirty="0" err="1"/>
              <a:t>просунувся</a:t>
            </a:r>
            <a:r>
              <a:rPr lang="ru-RU" dirty="0"/>
              <a:t> на шляху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алгоритмізації</a:t>
            </a:r>
            <a:r>
              <a:rPr lang="ru-RU" dirty="0"/>
              <a:t>. </a:t>
            </a:r>
            <a:r>
              <a:rPr lang="ru-RU" dirty="0" err="1"/>
              <a:t>Лейбніц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усього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творчості</a:t>
            </a:r>
            <a:r>
              <a:rPr lang="ru-RU" dirty="0"/>
              <a:t> </a:t>
            </a:r>
            <a:r>
              <a:rPr lang="ru-RU" dirty="0" err="1"/>
              <a:t>займався</a:t>
            </a:r>
            <a:r>
              <a:rPr lang="ru-RU" dirty="0"/>
              <a:t> </a:t>
            </a:r>
            <a:r>
              <a:rPr lang="ru-RU" dirty="0" err="1"/>
              <a:t>уточненням</a:t>
            </a:r>
            <a:r>
              <a:rPr lang="ru-RU" dirty="0"/>
              <a:t> і </a:t>
            </a:r>
            <a:r>
              <a:rPr lang="ru-RU" dirty="0" err="1"/>
              <a:t>рішенням</a:t>
            </a:r>
            <a:r>
              <a:rPr lang="ru-RU" dirty="0"/>
              <a:t> </a:t>
            </a:r>
            <a:r>
              <a:rPr lang="ru-RU" dirty="0" err="1"/>
              <a:t>алгоритмічних</a:t>
            </a:r>
            <a:r>
              <a:rPr lang="ru-RU" dirty="0"/>
              <a:t> проблем.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мріяв</a:t>
            </a:r>
            <a:r>
              <a:rPr lang="ru-RU" dirty="0"/>
              <a:t> про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загального</a:t>
            </a:r>
            <a:r>
              <a:rPr lang="ru-RU" dirty="0"/>
              <a:t> методу,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вирішувати</a:t>
            </a:r>
            <a:r>
              <a:rPr lang="ru-RU" dirty="0"/>
              <a:t> будь-яке </a:t>
            </a:r>
            <a:r>
              <a:rPr lang="ru-RU" dirty="0" err="1"/>
              <a:t>завдання</a:t>
            </a:r>
            <a:r>
              <a:rPr lang="ru-RU" dirty="0"/>
              <a:t>. В одному з </a:t>
            </a:r>
            <a:r>
              <a:rPr lang="ru-RU" dirty="0" err="1"/>
              <a:t>листів</a:t>
            </a:r>
            <a:r>
              <a:rPr lang="ru-RU" dirty="0"/>
              <a:t> </a:t>
            </a:r>
            <a:r>
              <a:rPr lang="ru-RU" dirty="0" err="1"/>
              <a:t>Лейбніц</a:t>
            </a:r>
            <a:r>
              <a:rPr lang="ru-RU" dirty="0"/>
              <a:t> писав: «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відкриття</a:t>
            </a:r>
            <a:r>
              <a:rPr lang="ru-RU" dirty="0"/>
              <a:t> (</a:t>
            </a:r>
            <a:r>
              <a:rPr lang="ru-RU" dirty="0" err="1"/>
              <a:t>загальний</a:t>
            </a:r>
            <a:r>
              <a:rPr lang="ru-RU" dirty="0"/>
              <a:t> алгоритм),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Бог судив </a:t>
            </a:r>
            <a:r>
              <a:rPr lang="ru-RU" dirty="0" err="1"/>
              <a:t>мені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закінчити</a:t>
            </a:r>
            <a:r>
              <a:rPr lang="ru-RU" dirty="0"/>
              <a:t>, </a:t>
            </a:r>
            <a:r>
              <a:rPr lang="ru-RU" dirty="0" err="1"/>
              <a:t>було</a:t>
            </a:r>
            <a:r>
              <a:rPr lang="ru-RU" dirty="0"/>
              <a:t> б </a:t>
            </a:r>
            <a:r>
              <a:rPr lang="ru-RU" dirty="0" err="1"/>
              <a:t>матір'ю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моїх</a:t>
            </a:r>
            <a:r>
              <a:rPr lang="ru-RU" dirty="0"/>
              <a:t> </a:t>
            </a:r>
            <a:r>
              <a:rPr lang="ru-RU" dirty="0" err="1"/>
              <a:t>відкриттів</a:t>
            </a:r>
            <a:r>
              <a:rPr lang="ru-RU" dirty="0"/>
              <a:t> ...»</a:t>
            </a:r>
          </a:p>
        </p:txBody>
      </p:sp>
    </p:spTree>
    <p:extLst>
      <p:ext uri="{BB962C8B-B14F-4D97-AF65-F5344CB8AC3E}">
        <p14:creationId xmlns:p14="http://schemas.microsoft.com/office/powerpoint/2010/main" val="658329697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1493</Words>
  <Application>Microsoft Office PowerPoint</Application>
  <PresentationFormat>Экран (4:3)</PresentationFormat>
  <Paragraphs>52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Історія  поділу  математики  на 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Поділ математики</dc:title>
  <dc:subject>Поділ математики</dc:subject>
  <dc:creator>Борщевска Анна</dc:creator>
  <dc:description>старанно виконана робота :)</dc:description>
  <cp:lastModifiedBy>Schumacher</cp:lastModifiedBy>
  <cp:revision>12</cp:revision>
  <dcterms:modified xsi:type="dcterms:W3CDTF">2013-04-23T23:35:59Z</dcterms:modified>
</cp:coreProperties>
</file>